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57" r:id="rId3"/>
    <p:sldId id="296" r:id="rId4"/>
    <p:sldId id="262" r:id="rId5"/>
    <p:sldId id="260" r:id="rId6"/>
    <p:sldId id="297" r:id="rId7"/>
    <p:sldId id="264" r:id="rId8"/>
    <p:sldId id="285" r:id="rId9"/>
    <p:sldId id="266" r:id="rId10"/>
    <p:sldId id="263" r:id="rId11"/>
    <p:sldId id="311" r:id="rId12"/>
    <p:sldId id="267" r:id="rId13"/>
    <p:sldId id="268" r:id="rId14"/>
    <p:sldId id="272" r:id="rId15"/>
    <p:sldId id="270" r:id="rId16"/>
    <p:sldId id="312" r:id="rId17"/>
    <p:sldId id="271" r:id="rId18"/>
    <p:sldId id="287" r:id="rId19"/>
    <p:sldId id="313" r:id="rId20"/>
    <p:sldId id="314" r:id="rId21"/>
    <p:sldId id="315" r:id="rId22"/>
    <p:sldId id="316" r:id="rId23"/>
    <p:sldId id="317" r:id="rId24"/>
    <p:sldId id="318" r:id="rId25"/>
    <p:sldId id="310" r:id="rId26"/>
    <p:sldId id="265"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1386" y="-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8D6052-FA63-4551-83A8-054B46C4EC5E}" type="datetimeFigureOut">
              <a:rPr lang="ru-RU" smtClean="0"/>
              <a:pPr/>
              <a:t>01.10.2024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66C17B-5C2D-4A81-AD9D-86F39BA9C578}"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066C17B-5C2D-4A81-AD9D-86F39BA9C578}" type="slidenum">
              <a:rPr lang="ru-RU" smtClean="0"/>
              <a:pPr/>
              <a:t>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0E131819-079F-4549-BA86-14E050C91CF7}" type="datetimeFigureOut">
              <a:rPr lang="ru-RU" smtClean="0"/>
              <a:pPr/>
              <a:t>01.10.2024</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C50ED2C3-4237-4D55-AB3F-36AE1313E453}"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0E131819-079F-4549-BA86-14E050C91CF7}" type="datetimeFigureOut">
              <a:rPr lang="ru-RU" smtClean="0"/>
              <a:pPr/>
              <a:t>01.10.2024</a:t>
            </a:fld>
            <a:endParaRPr lang="ru-RU"/>
          </a:p>
        </p:txBody>
      </p:sp>
      <p:sp>
        <p:nvSpPr>
          <p:cNvPr id="9" name="Номер слайда 8"/>
          <p:cNvSpPr>
            <a:spLocks noGrp="1"/>
          </p:cNvSpPr>
          <p:nvPr>
            <p:ph type="sldNum" sz="quarter" idx="15"/>
          </p:nvPr>
        </p:nvSpPr>
        <p:spPr/>
        <p:txBody>
          <a:bodyPr rtlCol="0"/>
          <a:lstStyle/>
          <a:p>
            <a:fld id="{C50ED2C3-4237-4D55-AB3F-36AE1313E453}"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0E131819-079F-4549-BA86-14E050C91CF7}" type="datetimeFigureOut">
              <a:rPr lang="ru-RU" smtClean="0"/>
              <a:pPr/>
              <a:t>01.10.2024</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C50ED2C3-4237-4D55-AB3F-36AE1313E453}"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0E131819-079F-4549-BA86-14E050C91CF7}" type="datetimeFigureOut">
              <a:rPr lang="ru-RU" smtClean="0"/>
              <a:pPr/>
              <a:t>01.10.2024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50ED2C3-4237-4D55-AB3F-36AE1313E453}"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0E131819-079F-4549-BA86-14E050C91CF7}" type="datetimeFigureOut">
              <a:rPr lang="ru-RU" smtClean="0"/>
              <a:pPr/>
              <a:t>01.10.2024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50ED2C3-4237-4D55-AB3F-36AE1313E453}"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0E131819-079F-4549-BA86-14E050C91CF7}" type="datetimeFigureOut">
              <a:rPr lang="ru-RU" smtClean="0"/>
              <a:pPr/>
              <a:t>01.10.2024</a:t>
            </a:fld>
            <a:endParaRPr lang="ru-RU"/>
          </a:p>
        </p:txBody>
      </p:sp>
      <p:sp>
        <p:nvSpPr>
          <p:cNvPr id="7" name="Номер слайда 6"/>
          <p:cNvSpPr>
            <a:spLocks noGrp="1"/>
          </p:cNvSpPr>
          <p:nvPr>
            <p:ph type="sldNum" sz="quarter" idx="11"/>
          </p:nvPr>
        </p:nvSpPr>
        <p:spPr/>
        <p:txBody>
          <a:bodyPr rtlCol="0"/>
          <a:lstStyle/>
          <a:p>
            <a:fld id="{C50ED2C3-4237-4D55-AB3F-36AE1313E453}"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E131819-079F-4549-BA86-14E050C91CF7}" type="datetimeFigureOut">
              <a:rPr lang="ru-RU" smtClean="0"/>
              <a:pPr/>
              <a:t>01.10.2024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50ED2C3-4237-4D55-AB3F-36AE1313E45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0E131819-079F-4549-BA86-14E050C91CF7}" type="datetimeFigureOut">
              <a:rPr lang="ru-RU" smtClean="0"/>
              <a:pPr/>
              <a:t>01.10.2024</a:t>
            </a:fld>
            <a:endParaRPr lang="ru-RU"/>
          </a:p>
        </p:txBody>
      </p:sp>
      <p:sp>
        <p:nvSpPr>
          <p:cNvPr id="22" name="Номер слайда 21"/>
          <p:cNvSpPr>
            <a:spLocks noGrp="1"/>
          </p:cNvSpPr>
          <p:nvPr>
            <p:ph type="sldNum" sz="quarter" idx="15"/>
          </p:nvPr>
        </p:nvSpPr>
        <p:spPr/>
        <p:txBody>
          <a:bodyPr rtlCol="0"/>
          <a:lstStyle/>
          <a:p>
            <a:fld id="{C50ED2C3-4237-4D55-AB3F-36AE1313E453}"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0E131819-079F-4549-BA86-14E050C91CF7}" type="datetimeFigureOut">
              <a:rPr lang="ru-RU" smtClean="0"/>
              <a:pPr/>
              <a:t>01.10.2024</a:t>
            </a:fld>
            <a:endParaRPr lang="ru-RU"/>
          </a:p>
        </p:txBody>
      </p:sp>
      <p:sp>
        <p:nvSpPr>
          <p:cNvPr id="18" name="Номер слайда 17"/>
          <p:cNvSpPr>
            <a:spLocks noGrp="1"/>
          </p:cNvSpPr>
          <p:nvPr>
            <p:ph type="sldNum" sz="quarter" idx="11"/>
          </p:nvPr>
        </p:nvSpPr>
        <p:spPr/>
        <p:txBody>
          <a:bodyPr rtlCol="0"/>
          <a:lstStyle/>
          <a:p>
            <a:fld id="{C50ED2C3-4237-4D55-AB3F-36AE1313E453}"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E131819-079F-4549-BA86-14E050C91CF7}" type="datetimeFigureOut">
              <a:rPr lang="ru-RU" smtClean="0"/>
              <a:pPr/>
              <a:t>01.10.2024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0ED2C3-4237-4D55-AB3F-36AE1313E45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E131819-079F-4549-BA86-14E050C91CF7}" type="datetimeFigureOut">
              <a:rPr lang="ru-RU" smtClean="0"/>
              <a:pPr/>
              <a:t>01.10.2024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0ED2C3-4237-4D55-AB3F-36AE1313E45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0E131819-079F-4549-BA86-14E050C91CF7}" type="datetimeFigureOut">
              <a:rPr lang="ru-RU" smtClean="0"/>
              <a:pPr/>
              <a:t>01.10.2024</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C50ED2C3-4237-4D55-AB3F-36AE1313E45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0"/>
            <a:ext cx="7467600" cy="2368544"/>
          </a:xfrm>
        </p:spPr>
        <p:txBody>
          <a:bodyPr>
            <a:normAutofit fontScale="90000"/>
          </a:bodyPr>
          <a:lstStyle/>
          <a:p>
            <a:pPr algn="ctr"/>
            <a:r>
              <a:rPr lang="ru-RU" b="1" dirty="0" err="1" smtClean="0">
                <a:solidFill>
                  <a:schemeClr val="tx1"/>
                </a:solidFill>
              </a:rPr>
              <a:t>Мәдениеттану пәні бойынша</a:t>
            </a:r>
            <a:r>
              <a:rPr lang="ru-RU" b="1" dirty="0" smtClean="0">
                <a:solidFill>
                  <a:schemeClr val="tx1"/>
                </a:solidFill>
              </a:rPr>
              <a:t/>
            </a:r>
            <a:br>
              <a:rPr lang="ru-RU" b="1" dirty="0" smtClean="0">
                <a:solidFill>
                  <a:schemeClr val="tx1"/>
                </a:solidFill>
              </a:rPr>
            </a:br>
            <a:r>
              <a:rPr lang="ru-RU" b="1" dirty="0" smtClean="0">
                <a:solidFill>
                  <a:schemeClr val="tx1"/>
                </a:solidFill>
              </a:rPr>
              <a:t>4 – </a:t>
            </a:r>
            <a:r>
              <a:rPr lang="ru-RU" b="1" dirty="0" err="1" smtClean="0">
                <a:solidFill>
                  <a:schemeClr val="tx1"/>
                </a:solidFill>
              </a:rPr>
              <a:t>дәріс</a:t>
            </a:r>
            <a:r>
              <a:rPr lang="ru-RU" b="1" dirty="0" smtClean="0">
                <a:solidFill>
                  <a:schemeClr val="tx1"/>
                </a:solidFill>
              </a:rPr>
              <a:t/>
            </a:r>
            <a:br>
              <a:rPr lang="ru-RU" b="1" dirty="0" smtClean="0">
                <a:solidFill>
                  <a:schemeClr val="tx1"/>
                </a:solidFill>
              </a:rPr>
            </a:br>
            <a:r>
              <a:rPr lang="ru-RU" b="1" dirty="0" err="1" smtClean="0">
                <a:solidFill>
                  <a:schemeClr val="tx1"/>
                </a:solidFill>
              </a:rPr>
              <a:t>Мәдениет анатомиясының сипаты</a:t>
            </a:r>
            <a:r>
              <a:rPr lang="ru-RU" dirty="0" smtClean="0">
                <a:solidFill>
                  <a:schemeClr val="tx1"/>
                </a:solidFill>
              </a:rPr>
              <a:t> </a:t>
            </a:r>
            <a:br>
              <a:rPr lang="ru-RU" dirty="0" smtClean="0">
                <a:solidFill>
                  <a:schemeClr val="tx1"/>
                </a:solidFill>
              </a:rPr>
            </a:br>
            <a:endParaRPr lang="ru-RU" b="1" dirty="0">
              <a:solidFill>
                <a:schemeClr val="tx1"/>
              </a:solidFill>
              <a:latin typeface="Times New Roman" pitchFamily="18" charset="0"/>
              <a:cs typeface="Times New Roman" pitchFamily="18" charset="0"/>
            </a:endParaRPr>
          </a:p>
        </p:txBody>
      </p:sp>
      <p:sp>
        <p:nvSpPr>
          <p:cNvPr id="3" name="Подзаголовок 2"/>
          <p:cNvSpPr>
            <a:spLocks noGrp="1"/>
          </p:cNvSpPr>
          <p:nvPr>
            <p:ph sz="quarter" idx="1"/>
          </p:nvPr>
        </p:nvSpPr>
        <p:spPr>
          <a:xfrm>
            <a:off x="785786" y="2643182"/>
            <a:ext cx="7467600" cy="3330704"/>
          </a:xfrm>
        </p:spPr>
        <p:txBody>
          <a:bodyPr>
            <a:normAutofit/>
          </a:bodyPr>
          <a:lstStyle/>
          <a:p>
            <a:r>
              <a:rPr lang="ru-RU" b="1" dirty="0" err="1" smtClean="0">
                <a:latin typeface="Times New Roman" pitchFamily="18" charset="0"/>
                <a:cs typeface="Times New Roman" pitchFamily="18" charset="0"/>
              </a:rPr>
              <a:t>Дәрістің мақсаты:</a:t>
            </a:r>
            <a:endParaRPr lang="ru-RU" b="1" dirty="0" smtClean="0">
              <a:latin typeface="Times New Roman" pitchFamily="18" charset="0"/>
              <a:cs typeface="Times New Roman" pitchFamily="18" charset="0"/>
            </a:endParaRPr>
          </a:p>
          <a:p>
            <a:r>
              <a:rPr lang="ru-RU" dirty="0" err="1" smtClean="0">
                <a:latin typeface="Times New Roman" pitchFamily="18" charset="0"/>
                <a:cs typeface="Times New Roman" pitchFamily="18" charset="0"/>
              </a:rPr>
              <a:t>Мәдениет анатомиясы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түсінігін ашу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ғылыми еңбектердің негізінде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оның түп-тамыры </a:t>
            </a:r>
            <a:r>
              <a:rPr lang="ru-RU" dirty="0" smtClean="0">
                <a:latin typeface="Times New Roman" pitchFamily="18" charset="0"/>
                <a:cs typeface="Times New Roman" pitchFamily="18" charset="0"/>
              </a:rPr>
              <a:t>мен </a:t>
            </a:r>
            <a:r>
              <a:rPr lang="ru-RU" dirty="0" err="1" smtClean="0">
                <a:latin typeface="Times New Roman" pitchFamily="18" charset="0"/>
                <a:cs typeface="Times New Roman" pitchFamily="18" charset="0"/>
              </a:rPr>
              <a:t>қазіргі заман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мәдениет типологиясын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анықтау</a:t>
            </a:r>
            <a:r>
              <a:rPr lang="ru-RU" dirty="0" smtClean="0">
                <a:latin typeface="Times New Roman" pitchFamily="18" charset="0"/>
                <a:cs typeface="Times New Roman" pitchFamily="18" charset="0"/>
              </a:rPr>
              <a:t> </a:t>
            </a:r>
          </a:p>
          <a:p>
            <a:r>
              <a:rPr lang="ru-RU" b="1" dirty="0" err="1" smtClean="0">
                <a:latin typeface="Times New Roman" pitchFamily="18" charset="0"/>
                <a:cs typeface="Times New Roman" pitchFamily="18" charset="0"/>
              </a:rPr>
              <a:t>Дәрістің сұрақтары:</a:t>
            </a:r>
            <a:endParaRPr lang="kk-KZ" b="1"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1. </a:t>
            </a:r>
            <a:r>
              <a:rPr lang="kk-KZ" dirty="0" smtClean="0">
                <a:latin typeface="Times New Roman" pitchFamily="18" charset="0"/>
                <a:cs typeface="Times New Roman" pitchFamily="18" charset="0"/>
              </a:rPr>
              <a:t> Мәдениет анатомиясы</a:t>
            </a:r>
          </a:p>
          <a:p>
            <a:pPr marL="457200" indent="-457200">
              <a:buNone/>
            </a:pPr>
            <a:r>
              <a:rPr lang="kk-KZ"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2</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Мәдениет формалалары</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71472" y="428604"/>
            <a:ext cx="7467600" cy="785818"/>
          </a:xfrm>
        </p:spPr>
        <p:txBody>
          <a:bodyPr>
            <a:normAutofit/>
          </a:bodyPr>
          <a:lstStyle/>
          <a:p>
            <a:pPr algn="ctr"/>
            <a:r>
              <a:rPr lang="ru-RU" sz="3600" b="1" dirty="0" err="1" smtClean="0">
                <a:solidFill>
                  <a:schemeClr val="tx1"/>
                </a:solidFill>
                <a:latin typeface="Times New Roman" pitchFamily="18" charset="0"/>
                <a:cs typeface="Times New Roman" pitchFamily="18" charset="0"/>
              </a:rPr>
              <a:t>Мәдениет анатомиясы</a:t>
            </a:r>
            <a:endParaRPr lang="ru-RU" sz="3600" b="1" dirty="0">
              <a:solidFill>
                <a:schemeClr val="tx1"/>
              </a:solidFill>
              <a:latin typeface="Times New Roman" pitchFamily="18" charset="0"/>
              <a:cs typeface="Times New Roman" pitchFamily="18" charset="0"/>
            </a:endParaRPr>
          </a:p>
        </p:txBody>
      </p:sp>
      <p:sp>
        <p:nvSpPr>
          <p:cNvPr id="4" name="Содержимое 3"/>
          <p:cNvSpPr>
            <a:spLocks noGrp="1"/>
          </p:cNvSpPr>
          <p:nvPr>
            <p:ph sz="quarter" idx="1"/>
          </p:nvPr>
        </p:nvSpPr>
        <p:spPr>
          <a:xfrm>
            <a:off x="500034" y="1142984"/>
            <a:ext cx="7467600" cy="4688026"/>
          </a:xfrm>
        </p:spPr>
        <p:txBody>
          <a:bodyPr>
            <a:normAutofit/>
          </a:bodyPr>
          <a:lstStyle/>
          <a:p>
            <a:pPr algn="ctr"/>
            <a:r>
              <a:rPr lang="ru-RU" b="1" dirty="0" smtClean="0"/>
              <a:t/>
            </a:r>
            <a:br>
              <a:rPr lang="ru-RU" b="1" dirty="0" smtClean="0"/>
            </a:br>
            <a:r>
              <a:rPr lang="ru-RU" sz="6600" b="1" dirty="0" smtClean="0"/>
              <a:t>══</a:t>
            </a:r>
            <a:r>
              <a:rPr lang="ru-RU" dirty="0" smtClean="0"/>
              <a:t/>
            </a:r>
            <a:br>
              <a:rPr lang="ru-RU" dirty="0" smtClean="0"/>
            </a:br>
            <a:r>
              <a:rPr lang="ru-RU" dirty="0" smtClean="0"/>
              <a:t/>
            </a:r>
            <a:br>
              <a:rPr lang="ru-RU" dirty="0" smtClean="0"/>
            </a:br>
            <a:r>
              <a:rPr lang="ru-RU" dirty="0" smtClean="0"/>
              <a:t> </a:t>
            </a:r>
            <a:br>
              <a:rPr lang="ru-RU" dirty="0" smtClean="0"/>
            </a:br>
            <a:endParaRPr lang="ru-RU" dirty="0">
              <a:latin typeface="Times New Roman" pitchFamily="18" charset="0"/>
              <a:cs typeface="Times New Roman" pitchFamily="18" charset="0"/>
            </a:endParaRPr>
          </a:p>
        </p:txBody>
      </p:sp>
      <p:sp>
        <p:nvSpPr>
          <p:cNvPr id="6" name="Скругленный прямоугольник 5"/>
          <p:cNvSpPr/>
          <p:nvPr/>
        </p:nvSpPr>
        <p:spPr>
          <a:xfrm>
            <a:off x="500034" y="1500174"/>
            <a:ext cx="3071834"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err="1" smtClean="0">
                <a:solidFill>
                  <a:schemeClr val="tx1"/>
                </a:solidFill>
                <a:latin typeface="Times New Roman" pitchFamily="18" charset="0"/>
                <a:cs typeface="Times New Roman" pitchFamily="18" charset="0"/>
              </a:rPr>
              <a:t>Мәдениет</a:t>
            </a:r>
            <a:r>
              <a:rPr lang="ru-RU" sz="2800" dirty="0" smtClean="0">
                <a:solidFill>
                  <a:schemeClr val="tx1"/>
                </a:solidFill>
                <a:latin typeface="Times New Roman" pitchFamily="18" charset="0"/>
                <a:cs typeface="Times New Roman" pitchFamily="18" charset="0"/>
              </a:rPr>
              <a:t/>
            </a:r>
            <a:br>
              <a:rPr lang="ru-RU" sz="2800" dirty="0" smtClean="0">
                <a:solidFill>
                  <a:schemeClr val="tx1"/>
                </a:solidFill>
                <a:latin typeface="Times New Roman" pitchFamily="18" charset="0"/>
                <a:cs typeface="Times New Roman" pitchFamily="18" charset="0"/>
              </a:rPr>
            </a:br>
            <a:r>
              <a:rPr lang="ru-RU" sz="2800" dirty="0" err="1" smtClean="0">
                <a:solidFill>
                  <a:schemeClr val="tx1"/>
                </a:solidFill>
                <a:latin typeface="Times New Roman" pitchFamily="18" charset="0"/>
                <a:cs typeface="Times New Roman" pitchFamily="18" charset="0"/>
              </a:rPr>
              <a:t>анатомиясы</a:t>
            </a:r>
            <a:endParaRPr lang="ru-RU" sz="2800" dirty="0">
              <a:solidFill>
                <a:schemeClr val="tx1"/>
              </a:solidFill>
              <a:latin typeface="Times New Roman" pitchFamily="18" charset="0"/>
              <a:cs typeface="Times New Roman" pitchFamily="18" charset="0"/>
            </a:endParaRPr>
          </a:p>
        </p:txBody>
      </p:sp>
      <p:sp>
        <p:nvSpPr>
          <p:cNvPr id="7" name="Скругленный прямоугольник 6"/>
          <p:cNvSpPr/>
          <p:nvPr/>
        </p:nvSpPr>
        <p:spPr>
          <a:xfrm>
            <a:off x="571472" y="3286124"/>
            <a:ext cx="3071834"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dirty="0" smtClean="0">
                <a:solidFill>
                  <a:schemeClr val="tx1"/>
                </a:solidFill>
                <a:latin typeface="Times New Roman" pitchFamily="18" charset="0"/>
                <a:cs typeface="Times New Roman" pitchFamily="18" charset="0"/>
              </a:rPr>
              <a:t>Тип (грек.)</a:t>
            </a:r>
            <a:endParaRPr lang="ru-RU" sz="3600" dirty="0">
              <a:solidFill>
                <a:schemeClr val="tx1"/>
              </a:solidFill>
              <a:latin typeface="Times New Roman" pitchFamily="18" charset="0"/>
              <a:cs typeface="Times New Roman" pitchFamily="18" charset="0"/>
            </a:endParaRPr>
          </a:p>
        </p:txBody>
      </p:sp>
      <p:sp>
        <p:nvSpPr>
          <p:cNvPr id="8" name="Скругленный прямоугольник 7"/>
          <p:cNvSpPr/>
          <p:nvPr/>
        </p:nvSpPr>
        <p:spPr>
          <a:xfrm>
            <a:off x="5500694" y="3286124"/>
            <a:ext cx="3071834"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dirty="0" err="1" smtClean="0">
                <a:solidFill>
                  <a:schemeClr val="tx1"/>
                </a:solidFill>
                <a:latin typeface="Times New Roman" pitchFamily="18" charset="0"/>
                <a:cs typeface="Times New Roman" pitchFamily="18" charset="0"/>
              </a:rPr>
              <a:t>Үлгі, пішін</a:t>
            </a:r>
            <a:r>
              <a:rPr lang="ru-RU" sz="3200" dirty="0" smtClean="0">
                <a:solidFill>
                  <a:schemeClr val="tx1"/>
                </a:solidFill>
                <a:latin typeface="Times New Roman" pitchFamily="18" charset="0"/>
                <a:cs typeface="Times New Roman" pitchFamily="18" charset="0"/>
              </a:rPr>
              <a:t>,</a:t>
            </a:r>
            <a:br>
              <a:rPr lang="ru-RU" sz="3200" dirty="0" smtClean="0">
                <a:solidFill>
                  <a:schemeClr val="tx1"/>
                </a:solidFill>
                <a:latin typeface="Times New Roman" pitchFamily="18" charset="0"/>
                <a:cs typeface="Times New Roman" pitchFamily="18" charset="0"/>
              </a:rPr>
            </a:br>
            <a:r>
              <a:rPr lang="ru-RU" sz="3200" dirty="0" smtClean="0">
                <a:solidFill>
                  <a:schemeClr val="tx1"/>
                </a:solidFill>
                <a:latin typeface="Times New Roman" pitchFamily="18" charset="0"/>
                <a:cs typeface="Times New Roman" pitchFamily="18" charset="0"/>
              </a:rPr>
              <a:t>модель </a:t>
            </a:r>
            <a:endParaRPr lang="ru-RU" sz="3200" dirty="0">
              <a:solidFill>
                <a:schemeClr val="tx1"/>
              </a:solidFill>
              <a:latin typeface="Times New Roman" pitchFamily="18" charset="0"/>
              <a:cs typeface="Times New Roman" pitchFamily="18" charset="0"/>
            </a:endParaRPr>
          </a:p>
        </p:txBody>
      </p:sp>
      <p:sp>
        <p:nvSpPr>
          <p:cNvPr id="9" name="Скругленный прямоугольник 8"/>
          <p:cNvSpPr/>
          <p:nvPr/>
        </p:nvSpPr>
        <p:spPr>
          <a:xfrm>
            <a:off x="5500694" y="1500174"/>
            <a:ext cx="3071834"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err="1" smtClean="0">
                <a:solidFill>
                  <a:schemeClr val="tx1"/>
                </a:solidFill>
                <a:latin typeface="Times New Roman" pitchFamily="18" charset="0"/>
                <a:cs typeface="Times New Roman" pitchFamily="18" charset="0"/>
              </a:rPr>
              <a:t>Мәдениет</a:t>
            </a:r>
            <a:r>
              <a:rPr lang="ru-RU" sz="2800" dirty="0" smtClean="0">
                <a:solidFill>
                  <a:schemeClr val="tx1"/>
                </a:solidFill>
                <a:latin typeface="Times New Roman" pitchFamily="18" charset="0"/>
                <a:cs typeface="Times New Roman" pitchFamily="18" charset="0"/>
              </a:rPr>
              <a:t/>
            </a:r>
            <a:br>
              <a:rPr lang="ru-RU" sz="2800" dirty="0" smtClean="0">
                <a:solidFill>
                  <a:schemeClr val="tx1"/>
                </a:solidFill>
                <a:latin typeface="Times New Roman" pitchFamily="18" charset="0"/>
                <a:cs typeface="Times New Roman" pitchFamily="18" charset="0"/>
              </a:rPr>
            </a:br>
            <a:r>
              <a:rPr lang="ru-RU" sz="2800" dirty="0" err="1" smtClean="0">
                <a:solidFill>
                  <a:schemeClr val="tx1"/>
                </a:solidFill>
                <a:latin typeface="Times New Roman" pitchFamily="18" charset="0"/>
                <a:cs typeface="Times New Roman" pitchFamily="18" charset="0"/>
              </a:rPr>
              <a:t>типологиясы</a:t>
            </a:r>
            <a:endParaRPr lang="ru-RU" sz="2800" dirty="0">
              <a:solidFill>
                <a:schemeClr val="tx1"/>
              </a:solidFill>
              <a:latin typeface="Times New Roman" pitchFamily="18" charset="0"/>
              <a:cs typeface="Times New Roman" pitchFamily="18" charset="0"/>
            </a:endParaRPr>
          </a:p>
        </p:txBody>
      </p:sp>
      <p:sp>
        <p:nvSpPr>
          <p:cNvPr id="11" name="Стрелка вправо 10"/>
          <p:cNvSpPr/>
          <p:nvPr/>
        </p:nvSpPr>
        <p:spPr>
          <a:xfrm>
            <a:off x="3929058" y="3786190"/>
            <a:ext cx="1285884" cy="285752"/>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500042"/>
            <a:ext cx="7467600" cy="5973910"/>
          </a:xfrm>
        </p:spPr>
        <p:txBody>
          <a:bodyPr>
            <a:normAutofit/>
          </a:bodyPr>
          <a:lstStyle/>
          <a:p>
            <a:pPr algn="just"/>
            <a:r>
              <a:rPr lang="ru-RU" sz="2800" b="1" dirty="0" err="1" smtClean="0">
                <a:latin typeface="Times New Roman" pitchFamily="18" charset="0"/>
                <a:cs typeface="Times New Roman" pitchFamily="18" charset="0"/>
              </a:rPr>
              <a:t>Мәдениет анатомиясы</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дегеніміз</a:t>
            </a:r>
            <a:r>
              <a:rPr lang="ru-RU" sz="2800" b="1"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ең алдымен</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мәдениет типологиясы</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болып</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табылады</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Бұл жерде</a:t>
            </a:r>
            <a:r>
              <a:rPr lang="en-US"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тип </a:t>
            </a:r>
            <a:r>
              <a:rPr lang="ru-RU" sz="2800" dirty="0" err="1" smtClean="0">
                <a:latin typeface="Times New Roman" pitchFamily="18" charset="0"/>
                <a:cs typeface="Times New Roman" pitchFamily="18" charset="0"/>
              </a:rPr>
              <a:t>дегеніміз</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ежелгі</a:t>
            </a:r>
            <a:r>
              <a:rPr lang="ru-RU" sz="2800" dirty="0" smtClean="0">
                <a:latin typeface="Times New Roman" pitchFamily="18" charset="0"/>
                <a:cs typeface="Times New Roman" pitchFamily="18" charset="0"/>
              </a:rPr>
              <a:t> грек </a:t>
            </a:r>
            <a:r>
              <a:rPr lang="ru-RU" sz="2800" dirty="0" err="1" smtClean="0">
                <a:latin typeface="Times New Roman" pitchFamily="18" charset="0"/>
                <a:cs typeface="Times New Roman" pitchFamily="18" charset="0"/>
              </a:rPr>
              <a:t>тілінен</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үлгі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пішін</a:t>
            </a:r>
            <a:r>
              <a:rPr lang="ru-RU" sz="2800" dirty="0" smtClean="0">
                <a:latin typeface="Times New Roman" pitchFamily="18" charset="0"/>
                <a:cs typeface="Times New Roman" pitchFamily="18" charset="0"/>
              </a:rPr>
              <a:t>, модель </a:t>
            </a:r>
            <a:r>
              <a:rPr lang="ru-RU" sz="2800" dirty="0" err="1" smtClean="0">
                <a:latin typeface="Times New Roman" pitchFamily="18" charset="0"/>
                <a:cs typeface="Times New Roman" pitchFamily="18" charset="0"/>
              </a:rPr>
              <a:t>яғни Мәдениет анатомиясы</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дегеніміз</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мәдениеттің түрлері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үлгілері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модельдері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туралы</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білім</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болып</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табылады</a:t>
            </a:r>
            <a:r>
              <a:rPr lang="ru-RU" sz="2800" dirty="0" smtClean="0">
                <a:latin typeface="Times New Roman" pitchFamily="18" charset="0"/>
                <a:cs typeface="Times New Roman" pitchFamily="18" charset="0"/>
              </a:rPr>
              <a:t>. </a:t>
            </a:r>
            <a:endParaRPr lang="en-US" sz="2800" dirty="0" smtClean="0">
              <a:latin typeface="Times New Roman" pitchFamily="18" charset="0"/>
              <a:cs typeface="Times New Roman" pitchFamily="18" charset="0"/>
            </a:endParaRPr>
          </a:p>
          <a:p>
            <a:pPr algn="just"/>
            <a:r>
              <a:rPr lang="ru-RU" sz="2800" dirty="0" err="1" smtClean="0">
                <a:latin typeface="Times New Roman" pitchFamily="18" charset="0"/>
                <a:cs typeface="Times New Roman" pitchFamily="18" charset="0"/>
              </a:rPr>
              <a:t>Жалпы</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алғанда мәдениеттер типіне</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келетің болсақ әлемдік мәдениет екі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типке</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бөлінеді  </a:t>
            </a:r>
            <a:r>
              <a:rPr lang="ru-RU" sz="2800" b="1" dirty="0" err="1" smtClean="0">
                <a:latin typeface="Times New Roman" pitchFamily="18" charset="0"/>
                <a:cs typeface="Times New Roman" pitchFamily="18" charset="0"/>
              </a:rPr>
              <a:t>шығыс</a:t>
            </a:r>
            <a:r>
              <a:rPr lang="ru-RU" sz="2800" dirty="0" err="1" smtClean="0">
                <a:latin typeface="Times New Roman" pitchFamily="18" charset="0"/>
                <a:cs typeface="Times New Roman" pitchFamily="18" charset="0"/>
              </a:rPr>
              <a:t> мәдениетті, </a:t>
            </a:r>
            <a:r>
              <a:rPr lang="ru-RU" sz="2800" b="1" dirty="0" err="1" smtClean="0">
                <a:latin typeface="Times New Roman" pitchFamily="18" charset="0"/>
                <a:cs typeface="Times New Roman" pitchFamily="18" charset="0"/>
              </a:rPr>
              <a:t>батыс</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мәдениетті.</a:t>
            </a:r>
            <a:r>
              <a:rPr lang="ru-RU" sz="2800" dirty="0" smtClean="0">
                <a:latin typeface="Times New Roman" pitchFamily="18" charset="0"/>
                <a:cs typeface="Times New Roman" pitchFamily="18" charset="0"/>
              </a:rPr>
              <a:t> </a:t>
            </a:r>
            <a:endParaRPr lang="ru-RU" sz="28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pPr algn="ctr"/>
            <a:r>
              <a:rPr lang="ru-RU" b="1" dirty="0" err="1" smtClean="0">
                <a:solidFill>
                  <a:schemeClr val="tx1"/>
                </a:solidFill>
                <a:latin typeface="Times New Roman" pitchFamily="18" charset="0"/>
                <a:cs typeface="Times New Roman" pitchFamily="18" charset="0"/>
              </a:rPr>
              <a:t>Мәдениет типтері</a:t>
            </a:r>
            <a:r>
              <a:rPr lang="ru-RU" dirty="0" smtClean="0">
                <a:solidFill>
                  <a:schemeClr val="tx1"/>
                </a:solidFill>
                <a:latin typeface="Times New Roman" pitchFamily="18" charset="0"/>
                <a:cs typeface="Times New Roman" pitchFamily="18" charset="0"/>
              </a:rPr>
              <a:t> </a:t>
            </a:r>
            <a:br>
              <a:rPr lang="ru-RU" dirty="0" smtClean="0">
                <a:solidFill>
                  <a:schemeClr val="tx1"/>
                </a:solidFill>
                <a:latin typeface="Times New Roman" pitchFamily="18" charset="0"/>
                <a:cs typeface="Times New Roman" pitchFamily="18" charset="0"/>
              </a:rPr>
            </a:br>
            <a:endParaRPr lang="ru-RU" dirty="0">
              <a:solidFill>
                <a:schemeClr val="tx1"/>
              </a:solidFill>
              <a:latin typeface="Times New Roman" pitchFamily="18" charset="0"/>
              <a:cs typeface="Times New Roman" pitchFamily="18" charset="0"/>
            </a:endParaRPr>
          </a:p>
        </p:txBody>
      </p:sp>
      <p:pic>
        <p:nvPicPr>
          <p:cNvPr id="18" name="Содержимое 17" descr="wallperz.com_thumbs_yuw21v72liwmpqlcvun66ilox8vgas.jpg"/>
          <p:cNvPicPr>
            <a:picLocks noGrp="1" noChangeAspect="1"/>
          </p:cNvPicPr>
          <p:nvPr>
            <p:ph sz="quarter" idx="2"/>
          </p:nvPr>
        </p:nvPicPr>
        <p:blipFill>
          <a:blip r:embed="rId3"/>
          <a:stretch>
            <a:fillRect/>
          </a:stretch>
        </p:blipFill>
        <p:spPr>
          <a:xfrm>
            <a:off x="457200" y="2357430"/>
            <a:ext cx="3657600" cy="3037835"/>
          </a:xfrm>
        </p:spPr>
      </p:pic>
      <p:pic>
        <p:nvPicPr>
          <p:cNvPr id="20" name="Содержимое 19" descr="6c1539d920ffa355968896914e2da65e.jpg"/>
          <p:cNvPicPr>
            <a:picLocks noGrp="1" noChangeAspect="1"/>
          </p:cNvPicPr>
          <p:nvPr>
            <p:ph sz="quarter" idx="4"/>
          </p:nvPr>
        </p:nvPicPr>
        <p:blipFill>
          <a:blip r:embed="rId4"/>
          <a:stretch>
            <a:fillRect/>
          </a:stretch>
        </p:blipFill>
        <p:spPr>
          <a:xfrm>
            <a:off x="4572000" y="2357430"/>
            <a:ext cx="3657600" cy="3023810"/>
          </a:xfrm>
        </p:spPr>
      </p:pic>
      <p:sp>
        <p:nvSpPr>
          <p:cNvPr id="6" name="Текст 5"/>
          <p:cNvSpPr>
            <a:spLocks noGrp="1"/>
          </p:cNvSpPr>
          <p:nvPr>
            <p:ph type="body" sz="quarter" idx="1"/>
          </p:nvPr>
        </p:nvSpPr>
        <p:spPr>
          <a:xfrm>
            <a:off x="428596" y="1357298"/>
            <a:ext cx="3657600" cy="658368"/>
          </a:xfrm>
        </p:spPr>
        <p:txBody>
          <a:bodyPr/>
          <a:lstStyle/>
          <a:p>
            <a:endParaRPr lang="ru-RU" sz="2800" dirty="0" smtClean="0">
              <a:solidFill>
                <a:schemeClr val="tx1"/>
              </a:solidFill>
              <a:latin typeface="Times New Roman" pitchFamily="18" charset="0"/>
              <a:cs typeface="Times New Roman" pitchFamily="18" charset="0"/>
            </a:endParaRPr>
          </a:p>
          <a:p>
            <a:r>
              <a:rPr lang="ru-RU" sz="2800" dirty="0" err="1" smtClean="0">
                <a:solidFill>
                  <a:schemeClr val="tx1"/>
                </a:solidFill>
                <a:latin typeface="Times New Roman" pitchFamily="18" charset="0"/>
                <a:cs typeface="Times New Roman" pitchFamily="18" charset="0"/>
              </a:rPr>
              <a:t>Батыс</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мәдениеті</a:t>
            </a:r>
            <a:r>
              <a:rPr lang="ru-RU" sz="2800" dirty="0" smtClean="0">
                <a:solidFill>
                  <a:schemeClr val="tx1"/>
                </a:solidFill>
                <a:latin typeface="Times New Roman" pitchFamily="18" charset="0"/>
                <a:cs typeface="Times New Roman" pitchFamily="18" charset="0"/>
              </a:rPr>
              <a:t> </a:t>
            </a:r>
            <a:br>
              <a:rPr lang="ru-RU" sz="2800" dirty="0" smtClean="0">
                <a:solidFill>
                  <a:schemeClr val="tx1"/>
                </a:solidFill>
                <a:latin typeface="Times New Roman" pitchFamily="18" charset="0"/>
                <a:cs typeface="Times New Roman" pitchFamily="18" charset="0"/>
              </a:rPr>
            </a:br>
            <a:endParaRPr lang="ru-RU" sz="2800" dirty="0">
              <a:solidFill>
                <a:schemeClr val="tx1"/>
              </a:solidFill>
              <a:latin typeface="Times New Roman" pitchFamily="18" charset="0"/>
              <a:cs typeface="Times New Roman" pitchFamily="18" charset="0"/>
            </a:endParaRPr>
          </a:p>
        </p:txBody>
      </p:sp>
      <p:sp>
        <p:nvSpPr>
          <p:cNvPr id="8" name="Текст 7"/>
          <p:cNvSpPr>
            <a:spLocks noGrp="1"/>
          </p:cNvSpPr>
          <p:nvPr>
            <p:ph type="body" sz="quarter" idx="3"/>
          </p:nvPr>
        </p:nvSpPr>
        <p:spPr>
          <a:xfrm>
            <a:off x="4429124" y="1357298"/>
            <a:ext cx="3657600" cy="658368"/>
          </a:xfrm>
        </p:spPr>
        <p:txBody>
          <a:bodyPr/>
          <a:lstStyle/>
          <a:p>
            <a:endParaRPr lang="ru-RU" sz="2800" dirty="0" smtClean="0">
              <a:solidFill>
                <a:schemeClr val="tx1"/>
              </a:solidFill>
              <a:latin typeface="Times New Roman" pitchFamily="18" charset="0"/>
              <a:cs typeface="Times New Roman" pitchFamily="18" charset="0"/>
            </a:endParaRPr>
          </a:p>
          <a:p>
            <a:r>
              <a:rPr lang="ru-RU" sz="2800" dirty="0" err="1" smtClean="0">
                <a:solidFill>
                  <a:schemeClr val="tx1"/>
                </a:solidFill>
                <a:latin typeface="Times New Roman" pitchFamily="18" charset="0"/>
                <a:cs typeface="Times New Roman" pitchFamily="18" charset="0"/>
              </a:rPr>
              <a:t>Шығыс мәдениеті</a:t>
            </a:r>
            <a:r>
              <a:rPr lang="ru-RU" sz="2800" dirty="0" smtClean="0">
                <a:solidFill>
                  <a:schemeClr val="tx1"/>
                </a:solidFill>
                <a:latin typeface="Times New Roman" pitchFamily="18" charset="0"/>
                <a:cs typeface="Times New Roman" pitchFamily="18" charset="0"/>
              </a:rPr>
              <a:t> </a:t>
            </a:r>
            <a:br>
              <a:rPr lang="ru-RU" sz="2800" dirty="0" smtClean="0">
                <a:solidFill>
                  <a:schemeClr val="tx1"/>
                </a:solidFill>
                <a:latin typeface="Times New Roman" pitchFamily="18" charset="0"/>
                <a:cs typeface="Times New Roman" pitchFamily="18" charset="0"/>
              </a:rPr>
            </a:br>
            <a:endParaRPr lang="ru-RU" sz="2800" dirty="0">
              <a:solidFill>
                <a:schemeClr val="tx1"/>
              </a:solidFill>
              <a:latin typeface="Times New Roman" pitchFamily="18" charset="0"/>
              <a:cs typeface="Times New Roman" pitchFamily="18" charset="0"/>
            </a:endParaRPr>
          </a:p>
        </p:txBody>
      </p:sp>
      <p:cxnSp>
        <p:nvCxnSpPr>
          <p:cNvPr id="13" name="Прямая со стрелкой 12"/>
          <p:cNvCxnSpPr/>
          <p:nvPr/>
        </p:nvCxnSpPr>
        <p:spPr>
          <a:xfrm rot="10800000" flipV="1">
            <a:off x="2643174" y="857232"/>
            <a:ext cx="1000132"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a:off x="4643438" y="785794"/>
            <a:ext cx="1000132"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571472" y="0"/>
            <a:ext cx="7467600" cy="1143000"/>
          </a:xfrm>
        </p:spPr>
        <p:txBody>
          <a:bodyPr>
            <a:normAutofit fontScale="90000"/>
          </a:bodyPr>
          <a:lstStyle/>
          <a:p>
            <a:r>
              <a:rPr lang="ru-RU" sz="3200" dirty="0" smtClean="0">
                <a:solidFill>
                  <a:schemeClr val="tx1"/>
                </a:solidFill>
                <a:latin typeface="Times New Roman" pitchFamily="18" charset="0"/>
                <a:cs typeface="Times New Roman" pitchFamily="18" charset="0"/>
              </a:rPr>
              <a:t/>
            </a:r>
            <a:br>
              <a:rPr lang="ru-RU" sz="3200" dirty="0" smtClean="0">
                <a:solidFill>
                  <a:schemeClr val="tx1"/>
                </a:solidFill>
                <a:latin typeface="Times New Roman" pitchFamily="18" charset="0"/>
                <a:cs typeface="Times New Roman" pitchFamily="18" charset="0"/>
              </a:rPr>
            </a:br>
            <a:r>
              <a:rPr lang="ru-RU" sz="3200" dirty="0" err="1" smtClean="0">
                <a:solidFill>
                  <a:schemeClr val="tx1"/>
                </a:solidFill>
                <a:latin typeface="Times New Roman" pitchFamily="18" charset="0"/>
                <a:cs typeface="Times New Roman" pitchFamily="18" charset="0"/>
              </a:rPr>
              <a:t>Батыс</a:t>
            </a:r>
            <a:r>
              <a:rPr lang="ru-RU" sz="3200" dirty="0" smtClean="0">
                <a:solidFill>
                  <a:schemeClr val="tx1"/>
                </a:solidFill>
                <a:latin typeface="Times New Roman" pitchFamily="18" charset="0"/>
                <a:cs typeface="Times New Roman" pitchFamily="18" charset="0"/>
              </a:rPr>
              <a:t> </a:t>
            </a:r>
            <a:r>
              <a:rPr lang="ru-RU" sz="3200" dirty="0" err="1" smtClean="0">
                <a:solidFill>
                  <a:schemeClr val="tx1"/>
                </a:solidFill>
                <a:latin typeface="Times New Roman" pitchFamily="18" charset="0"/>
                <a:cs typeface="Times New Roman" pitchFamily="18" charset="0"/>
              </a:rPr>
              <a:t>мәдениеті </a:t>
            </a:r>
            <a:r>
              <a:rPr lang="ru-RU" sz="3200" dirty="0" smtClean="0">
                <a:solidFill>
                  <a:schemeClr val="tx1"/>
                </a:solidFill>
                <a:latin typeface="Times New Roman" pitchFamily="18" charset="0"/>
                <a:cs typeface="Times New Roman" pitchFamily="18" charset="0"/>
              </a:rPr>
              <a:t>:</a:t>
            </a:r>
            <a:br>
              <a:rPr lang="ru-RU" sz="3200" dirty="0" smtClean="0">
                <a:solidFill>
                  <a:schemeClr val="tx1"/>
                </a:solidFill>
                <a:latin typeface="Times New Roman" pitchFamily="18" charset="0"/>
                <a:cs typeface="Times New Roman" pitchFamily="18" charset="0"/>
              </a:rPr>
            </a:br>
            <a:endParaRPr lang="ru-RU" dirty="0">
              <a:solidFill>
                <a:schemeClr val="tx1"/>
              </a:solidFill>
            </a:endParaRPr>
          </a:p>
        </p:txBody>
      </p:sp>
      <p:sp>
        <p:nvSpPr>
          <p:cNvPr id="6" name="Содержимое 5"/>
          <p:cNvSpPr>
            <a:spLocks noGrp="1"/>
          </p:cNvSpPr>
          <p:nvPr>
            <p:ph sz="quarter" idx="1"/>
          </p:nvPr>
        </p:nvSpPr>
        <p:spPr>
          <a:xfrm>
            <a:off x="642910" y="857232"/>
            <a:ext cx="7467600" cy="5072098"/>
          </a:xfrm>
        </p:spPr>
        <p:txBody>
          <a:bodyPr>
            <a:noAutofit/>
          </a:bodyPr>
          <a:lstStyle/>
          <a:p>
            <a:pPr algn="just"/>
            <a:r>
              <a:rPr lang="ru-RU" dirty="0" err="1" smtClean="0">
                <a:latin typeface="Times New Roman" pitchFamily="18" charset="0"/>
                <a:cs typeface="Times New Roman" pitchFamily="18" charset="0"/>
              </a:rPr>
              <a:t>батыс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мәдениетті қазіргі кезде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әлемде үстемдік етіп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тұрған өз үлгілерін әлемге таратып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тұрған мәдени </a:t>
            </a:r>
            <a:r>
              <a:rPr lang="ru-RU" dirty="0" smtClean="0">
                <a:latin typeface="Times New Roman" pitchFamily="18" charset="0"/>
                <a:cs typeface="Times New Roman" pitchFamily="18" charset="0"/>
              </a:rPr>
              <a:t>тип. </a:t>
            </a:r>
          </a:p>
          <a:p>
            <a:pPr algn="just"/>
            <a:r>
              <a:rPr lang="ru-RU" dirty="0" err="1" smtClean="0">
                <a:latin typeface="Times New Roman" pitchFamily="18" charset="0"/>
                <a:cs typeface="Times New Roman" pitchFamily="18" charset="0"/>
              </a:rPr>
              <a:t>Батыс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мәдениеттінің негізгі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ұғымы бұл әрине белсенділік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бұнын рәмізі Гетедегі</a:t>
            </a:r>
            <a:r>
              <a:rPr lang="ru-RU" dirty="0" smtClean="0">
                <a:latin typeface="Times New Roman" pitchFamily="18" charset="0"/>
                <a:cs typeface="Times New Roman" pitchFamily="18" charset="0"/>
              </a:rPr>
              <a:t> «Фауст» </a:t>
            </a:r>
            <a:r>
              <a:rPr lang="ru-RU" dirty="0" err="1" smtClean="0">
                <a:latin typeface="Times New Roman" pitchFamily="18" charset="0"/>
                <a:cs typeface="Times New Roman" pitchFamily="18" charset="0"/>
              </a:rPr>
              <a:t>бейнесі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Фауыстын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мақсаты жұмақ аспанда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емес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беттінде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бетін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гүлденген баққа айналдыру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Бұл үшін </a:t>
            </a:r>
            <a:r>
              <a:rPr lang="ru-RU" dirty="0" smtClean="0">
                <a:latin typeface="Times New Roman" pitchFamily="18" charset="0"/>
                <a:cs typeface="Times New Roman" pitchFamily="18" charset="0"/>
              </a:rPr>
              <a:t>не </a:t>
            </a:r>
            <a:r>
              <a:rPr lang="ru-RU" dirty="0" err="1" smtClean="0">
                <a:latin typeface="Times New Roman" pitchFamily="18" charset="0"/>
                <a:cs typeface="Times New Roman" pitchFamily="18" charset="0"/>
              </a:rPr>
              <a:t>керек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бұл үшін батыс</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err="1" smtClean="0">
                <a:latin typeface="Times New Roman" pitchFamily="18" charset="0"/>
                <a:cs typeface="Times New Roman" pitchFamily="18" charset="0"/>
              </a:rPr>
              <a:t>мәдениеттінің идеясы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бойынша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ең алдымен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білім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ғылым</a:t>
            </a:r>
            <a:r>
              <a:rPr lang="ru-RU" dirty="0" smtClean="0">
                <a:latin typeface="Times New Roman" pitchFamily="18" charset="0"/>
                <a:cs typeface="Times New Roman" pitchFamily="18" charset="0"/>
              </a:rPr>
              <a:t>, техника </a:t>
            </a:r>
            <a:r>
              <a:rPr lang="ru-RU" dirty="0" err="1" smtClean="0">
                <a:latin typeface="Times New Roman" pitchFamily="18" charset="0"/>
                <a:cs typeface="Times New Roman" pitchFamily="18" charset="0"/>
              </a:rPr>
              <a:t>яғни</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err="1" smtClean="0">
                <a:latin typeface="Times New Roman" pitchFamily="18" charset="0"/>
                <a:cs typeface="Times New Roman" pitchFamily="18" charset="0"/>
              </a:rPr>
              <a:t>табиғатты өркендету қажет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бұл жағынан батыс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мәдени типі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үлкен</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err="1" smtClean="0">
                <a:latin typeface="Times New Roman" pitchFamily="18" charset="0"/>
                <a:cs typeface="Times New Roman" pitchFamily="18" charset="0"/>
              </a:rPr>
              <a:t>жетістіктерге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жетті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оған қазіргі технологиялық әлем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технократиялық түсініктер жатады</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428604"/>
            <a:ext cx="7467600" cy="6045348"/>
          </a:xfrm>
        </p:spPr>
        <p:txBody>
          <a:bodyPr/>
          <a:lstStyle/>
          <a:p>
            <a:pPr algn="just"/>
            <a:r>
              <a:rPr lang="ru-RU" dirty="0" err="1" smtClean="0">
                <a:latin typeface="Times New Roman" pitchFamily="18" charset="0"/>
                <a:cs typeface="Times New Roman" pitchFamily="18" charset="0"/>
              </a:rPr>
              <a:t>Батыс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мәдениеттінің тағы бір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ерекшелігі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батыс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мәдениеттіңде әрбір адам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өзі үшін, </a:t>
            </a: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егер</a:t>
            </a:r>
            <a:r>
              <a:rPr lang="ru-RU" dirty="0" smtClean="0">
                <a:latin typeface="Times New Roman" pitchFamily="18" charset="0"/>
                <a:cs typeface="Times New Roman" pitchFamily="18" charset="0"/>
              </a:rPr>
              <a:t> мен</a:t>
            </a:r>
            <a:br>
              <a:rPr lang="ru-RU" dirty="0" smtClean="0">
                <a:latin typeface="Times New Roman" pitchFamily="18" charset="0"/>
                <a:cs typeface="Times New Roman" pitchFamily="18" charset="0"/>
              </a:rPr>
            </a:br>
            <a:r>
              <a:rPr lang="ru-RU" dirty="0" err="1" smtClean="0">
                <a:latin typeface="Times New Roman" pitchFamily="18" charset="0"/>
                <a:cs typeface="Times New Roman" pitchFamily="18" charset="0"/>
              </a:rPr>
              <a:t>өзім үшін болмасам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кім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үшін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дейді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батыс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адамы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бірақ адамдардың арасындағы мәселелер пайда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болса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жеке</a:t>
            </a:r>
            <a:r>
              <a:rPr lang="ru-RU" dirty="0" smtClean="0">
                <a:latin typeface="Times New Roman" pitchFamily="18" charset="0"/>
                <a:cs typeface="Times New Roman" pitchFamily="18" charset="0"/>
              </a:rPr>
              <a:t> дара </a:t>
            </a:r>
            <a:r>
              <a:rPr lang="ru-RU" dirty="0" err="1" smtClean="0">
                <a:latin typeface="Times New Roman" pitchFamily="18" charset="0"/>
                <a:cs typeface="Times New Roman" pitchFamily="18" charset="0"/>
              </a:rPr>
              <a:t>адамдардың</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err="1" smtClean="0">
                <a:latin typeface="Times New Roman" pitchFamily="18" charset="0"/>
                <a:cs typeface="Times New Roman" pitchFamily="18" charset="0"/>
              </a:rPr>
              <a:t>арасындағы қарым қатынас батыста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құқық арқылы реттеледі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батыс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адами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мәдени типінде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адам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 құқықтарынын бір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бөлігін өз еркіменен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мемлекетке</a:t>
            </a:r>
            <a:r>
              <a:rPr lang="ru-RU" dirty="0" smtClean="0">
                <a:latin typeface="Times New Roman" pitchFamily="18" charset="0"/>
                <a:cs typeface="Times New Roman" pitchFamily="18" charset="0"/>
              </a:rPr>
              <a:t>,</a:t>
            </a:r>
            <a:br>
              <a:rPr lang="ru-RU" dirty="0" smtClean="0">
                <a:latin typeface="Times New Roman" pitchFamily="18" charset="0"/>
                <a:cs typeface="Times New Roman" pitchFamily="18" charset="0"/>
              </a:rPr>
            </a:br>
            <a:r>
              <a:rPr lang="ru-RU" dirty="0" err="1" smtClean="0">
                <a:latin typeface="Times New Roman" pitchFamily="18" charset="0"/>
                <a:cs typeface="Times New Roman" pitchFamily="18" charset="0"/>
              </a:rPr>
              <a:t>құқыққа береді</a:t>
            </a:r>
            <a:r>
              <a:rPr lang="ru-RU" dirty="0" smtClean="0">
                <a:latin typeface="Times New Roman" pitchFamily="18" charset="0"/>
                <a:cs typeface="Times New Roman" pitchFamily="18" charset="0"/>
              </a:rPr>
              <a:t>.</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Заголовок 13"/>
          <p:cNvSpPr>
            <a:spLocks noGrp="1"/>
          </p:cNvSpPr>
          <p:nvPr>
            <p:ph type="title"/>
          </p:nvPr>
        </p:nvSpPr>
        <p:spPr>
          <a:xfrm>
            <a:off x="500034" y="428604"/>
            <a:ext cx="7467600" cy="868346"/>
          </a:xfrm>
        </p:spPr>
        <p:txBody>
          <a:bodyPr>
            <a:normAutofit fontScale="90000"/>
          </a:bodyPr>
          <a:lstStyle/>
          <a:p>
            <a:pPr algn="ctr"/>
            <a:r>
              <a:rPr lang="ru-RU" b="1" dirty="0" err="1" smtClean="0">
                <a:solidFill>
                  <a:schemeClr val="tx1"/>
                </a:solidFill>
                <a:latin typeface="Times New Roman" pitchFamily="18" charset="0"/>
                <a:cs typeface="Times New Roman" pitchFamily="18" charset="0"/>
              </a:rPr>
              <a:t>Батыс</a:t>
            </a:r>
            <a:r>
              <a:rPr lang="ru-RU" b="1" dirty="0" smtClean="0">
                <a:solidFill>
                  <a:schemeClr val="tx1"/>
                </a:solidFill>
                <a:latin typeface="Times New Roman" pitchFamily="18" charset="0"/>
                <a:cs typeface="Times New Roman" pitchFamily="18" charset="0"/>
              </a:rPr>
              <a:t> </a:t>
            </a:r>
            <a:r>
              <a:rPr lang="ru-RU" b="1" dirty="0" err="1" smtClean="0">
                <a:solidFill>
                  <a:schemeClr val="tx1"/>
                </a:solidFill>
                <a:latin typeface="Times New Roman" pitchFamily="18" charset="0"/>
                <a:cs typeface="Times New Roman" pitchFamily="18" charset="0"/>
              </a:rPr>
              <a:t>мәдени типі</a:t>
            </a:r>
            <a:r>
              <a:rPr lang="ru-RU" dirty="0" smtClean="0">
                <a:solidFill>
                  <a:schemeClr val="tx1"/>
                </a:solidFill>
                <a:latin typeface="Times New Roman" pitchFamily="18" charset="0"/>
                <a:cs typeface="Times New Roman" pitchFamily="18" charset="0"/>
              </a:rPr>
              <a:t> </a:t>
            </a:r>
            <a:br>
              <a:rPr lang="ru-RU" dirty="0" smtClean="0">
                <a:solidFill>
                  <a:schemeClr val="tx1"/>
                </a:solidFill>
                <a:latin typeface="Times New Roman" pitchFamily="18" charset="0"/>
                <a:cs typeface="Times New Roman" pitchFamily="18" charset="0"/>
              </a:rPr>
            </a:br>
            <a:endParaRPr lang="ru-RU" dirty="0">
              <a:solidFill>
                <a:schemeClr val="tx1"/>
              </a:solidFill>
              <a:latin typeface="Times New Roman" pitchFamily="18" charset="0"/>
              <a:cs typeface="Times New Roman" pitchFamily="18" charset="0"/>
            </a:endParaRPr>
          </a:p>
        </p:txBody>
      </p:sp>
      <p:pic>
        <p:nvPicPr>
          <p:cNvPr id="9" name="Содержимое 8" descr="mefistofel.jpg"/>
          <p:cNvPicPr>
            <a:picLocks noGrp="1" noChangeAspect="1"/>
          </p:cNvPicPr>
          <p:nvPr>
            <p:ph sz="quarter" idx="2"/>
          </p:nvPr>
        </p:nvPicPr>
        <p:blipFill>
          <a:blip r:embed="rId2"/>
          <a:stretch>
            <a:fillRect/>
          </a:stretch>
        </p:blipFill>
        <p:spPr>
          <a:xfrm>
            <a:off x="4270375" y="1214422"/>
            <a:ext cx="3657600" cy="4714908"/>
          </a:xfrm>
        </p:spPr>
      </p:pic>
      <p:sp>
        <p:nvSpPr>
          <p:cNvPr id="7" name="Скругленный прямоугольник 6"/>
          <p:cNvSpPr/>
          <p:nvPr/>
        </p:nvSpPr>
        <p:spPr>
          <a:xfrm>
            <a:off x="142844" y="1357298"/>
            <a:ext cx="3929090" cy="21431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400" dirty="0" err="1" smtClean="0">
                <a:solidFill>
                  <a:schemeClr val="tx1"/>
                </a:solidFill>
                <a:latin typeface="Times New Roman" pitchFamily="18" charset="0"/>
                <a:cs typeface="Times New Roman" pitchFamily="18" charset="0"/>
              </a:rPr>
              <a:t>Батыс</a:t>
            </a:r>
            <a:r>
              <a:rPr lang="ru-RU" sz="2400" dirty="0" smtClean="0">
                <a:solidFill>
                  <a:schemeClr val="tx1"/>
                </a:solidFill>
                <a:latin typeface="Times New Roman" pitchFamily="18" charset="0"/>
                <a:cs typeface="Times New Roman" pitchFamily="18" charset="0"/>
              </a:rPr>
              <a:t> </a:t>
            </a:r>
            <a:r>
              <a:rPr lang="ru-RU" sz="2400" dirty="0" err="1" smtClean="0">
                <a:solidFill>
                  <a:schemeClr val="tx1"/>
                </a:solidFill>
                <a:latin typeface="Times New Roman" pitchFamily="18" charset="0"/>
                <a:cs typeface="Times New Roman" pitchFamily="18" charset="0"/>
              </a:rPr>
              <a:t>мәдениетінің негізгі</a:t>
            </a:r>
            <a:r>
              <a:rPr lang="ru-RU" sz="2400" dirty="0" smtClean="0">
                <a:solidFill>
                  <a:schemeClr val="tx1"/>
                </a:solidFill>
                <a:latin typeface="Times New Roman" pitchFamily="18" charset="0"/>
                <a:cs typeface="Times New Roman" pitchFamily="18" charset="0"/>
              </a:rPr>
              <a:t> </a:t>
            </a:r>
            <a:r>
              <a:rPr lang="ru-RU" sz="2400" dirty="0" err="1" smtClean="0">
                <a:solidFill>
                  <a:schemeClr val="tx1"/>
                </a:solidFill>
                <a:latin typeface="Times New Roman" pitchFamily="18" charset="0"/>
                <a:cs typeface="Times New Roman" pitchFamily="18" charset="0"/>
              </a:rPr>
              <a:t>ұғымы</a:t>
            </a:r>
            <a:r>
              <a:rPr lang="ru-RU" sz="2400" dirty="0" smtClean="0">
                <a:solidFill>
                  <a:schemeClr val="tx1"/>
                </a:solidFill>
                <a:latin typeface="Times New Roman" pitchFamily="18" charset="0"/>
                <a:cs typeface="Times New Roman" pitchFamily="18" charset="0"/>
              </a:rPr>
              <a:t/>
            </a:r>
            <a:br>
              <a:rPr lang="ru-RU" sz="2400" dirty="0" smtClean="0">
                <a:solidFill>
                  <a:schemeClr val="tx1"/>
                </a:solidFill>
                <a:latin typeface="Times New Roman" pitchFamily="18" charset="0"/>
                <a:cs typeface="Times New Roman" pitchFamily="18" charset="0"/>
              </a:rPr>
            </a:br>
            <a:r>
              <a:rPr lang="ru-RU" sz="2400" dirty="0" smtClean="0">
                <a:solidFill>
                  <a:schemeClr val="tx1"/>
                </a:solidFill>
                <a:latin typeface="Times New Roman" pitchFamily="18" charset="0"/>
                <a:cs typeface="Times New Roman" pitchFamily="18" charset="0"/>
              </a:rPr>
              <a:t>– </a:t>
            </a:r>
            <a:r>
              <a:rPr lang="ru-RU" sz="2400" dirty="0" err="1" smtClean="0">
                <a:solidFill>
                  <a:schemeClr val="tx1"/>
                </a:solidFill>
                <a:latin typeface="Times New Roman" pitchFamily="18" charset="0"/>
                <a:cs typeface="Times New Roman" pitchFamily="18" charset="0"/>
              </a:rPr>
              <a:t>белсенділік</a:t>
            </a:r>
            <a:r>
              <a:rPr lang="ru-RU" sz="2400" dirty="0" smtClean="0">
                <a:solidFill>
                  <a:schemeClr val="tx1"/>
                </a:solidFill>
                <a:latin typeface="Times New Roman" pitchFamily="18" charset="0"/>
                <a:cs typeface="Times New Roman" pitchFamily="18" charset="0"/>
              </a:rPr>
              <a:t>.</a:t>
            </a:r>
          </a:p>
          <a:p>
            <a:pPr algn="ctr"/>
            <a:r>
              <a:rPr lang="ru-RU" sz="2400" dirty="0" err="1" smtClean="0">
                <a:solidFill>
                  <a:schemeClr val="tx1"/>
                </a:solidFill>
                <a:latin typeface="Times New Roman" pitchFamily="18" charset="0"/>
                <a:cs typeface="Times New Roman" pitchFamily="18" charset="0"/>
              </a:rPr>
              <a:t>Рәмізі </a:t>
            </a:r>
            <a:r>
              <a:rPr lang="ru-RU" sz="2400" dirty="0" smtClean="0">
                <a:solidFill>
                  <a:schemeClr val="tx1"/>
                </a:solidFill>
                <a:latin typeface="Times New Roman" pitchFamily="18" charset="0"/>
                <a:cs typeface="Times New Roman" pitchFamily="18" charset="0"/>
              </a:rPr>
              <a:t>– </a:t>
            </a:r>
            <a:r>
              <a:rPr lang="ru-RU" sz="2400" dirty="0" err="1" smtClean="0">
                <a:solidFill>
                  <a:schemeClr val="tx1"/>
                </a:solidFill>
                <a:latin typeface="Times New Roman" pitchFamily="18" charset="0"/>
                <a:cs typeface="Times New Roman" pitchFamily="18" charset="0"/>
              </a:rPr>
              <a:t>Гетедегі</a:t>
            </a:r>
            <a:r>
              <a:rPr lang="ru-RU" sz="2400" dirty="0" smtClean="0">
                <a:solidFill>
                  <a:schemeClr val="tx1"/>
                </a:solidFill>
                <a:latin typeface="Times New Roman" pitchFamily="18" charset="0"/>
                <a:cs typeface="Times New Roman" pitchFamily="18" charset="0"/>
              </a:rPr>
              <a:t> «Фауст» </a:t>
            </a:r>
            <a:r>
              <a:rPr lang="ru-RU" sz="2400" dirty="0" err="1" smtClean="0">
                <a:solidFill>
                  <a:schemeClr val="tx1"/>
                </a:solidFill>
                <a:latin typeface="Times New Roman" pitchFamily="18" charset="0"/>
                <a:cs typeface="Times New Roman" pitchFamily="18" charset="0"/>
              </a:rPr>
              <a:t>бейнесі</a:t>
            </a:r>
            <a:r>
              <a:rPr lang="ru-RU" sz="2400" dirty="0" smtClean="0">
                <a:solidFill>
                  <a:schemeClr val="tx1"/>
                </a:solidFill>
                <a:latin typeface="Times New Roman" pitchFamily="18" charset="0"/>
                <a:cs typeface="Times New Roman" pitchFamily="18" charset="0"/>
              </a:rPr>
              <a:t>. </a:t>
            </a:r>
            <a:br>
              <a:rPr lang="ru-RU" sz="2400" dirty="0" smtClean="0">
                <a:solidFill>
                  <a:schemeClr val="tx1"/>
                </a:solidFill>
                <a:latin typeface="Times New Roman" pitchFamily="18" charset="0"/>
                <a:cs typeface="Times New Roman" pitchFamily="18" charset="0"/>
              </a:rPr>
            </a:br>
            <a:endParaRPr lang="ru-RU" sz="2400" dirty="0">
              <a:solidFill>
                <a:schemeClr val="tx1"/>
              </a:solidFill>
              <a:latin typeface="Times New Roman" pitchFamily="18" charset="0"/>
              <a:cs typeface="Times New Roman" pitchFamily="18" charset="0"/>
            </a:endParaRPr>
          </a:p>
        </p:txBody>
      </p:sp>
      <p:sp>
        <p:nvSpPr>
          <p:cNvPr id="8" name="Скругленный прямоугольник 7"/>
          <p:cNvSpPr/>
          <p:nvPr/>
        </p:nvSpPr>
        <p:spPr>
          <a:xfrm>
            <a:off x="142844" y="3929066"/>
            <a:ext cx="3929090" cy="18573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400" dirty="0" err="1" smtClean="0">
                <a:latin typeface="Times New Roman" pitchFamily="18" charset="0"/>
                <a:cs typeface="Times New Roman" pitchFamily="18" charset="0"/>
              </a:rPr>
              <a:t>Батыс</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мәдениетінің ерекшелігі</a:t>
            </a:r>
            <a:r>
              <a:rPr lang="ru-RU" sz="2400" dirty="0" smtClean="0">
                <a:latin typeface="Times New Roman" pitchFamily="18" charset="0"/>
                <a:cs typeface="Times New Roman" pitchFamily="18" charset="0"/>
              </a:rPr>
              <a:t> –</a:t>
            </a:r>
            <a:br>
              <a:rPr lang="ru-RU" sz="2400" dirty="0" smtClean="0">
                <a:latin typeface="Times New Roman" pitchFamily="18" charset="0"/>
                <a:cs typeface="Times New Roman" pitchFamily="18" charset="0"/>
              </a:rPr>
            </a:br>
            <a:r>
              <a:rPr lang="ru-RU" sz="2400" dirty="0" err="1" smtClean="0">
                <a:latin typeface="Times New Roman" pitchFamily="18" charset="0"/>
                <a:cs typeface="Times New Roman" pitchFamily="18" charset="0"/>
              </a:rPr>
              <a:t>дарашылдығы және жекелігі</a:t>
            </a:r>
            <a:r>
              <a:rPr lang="ru-RU" sz="2400" dirty="0" smtClean="0">
                <a:latin typeface="Times New Roman" pitchFamily="18" charset="0"/>
                <a:cs typeface="Times New Roman" pitchFamily="18" charset="0"/>
              </a:rPr>
              <a:t>. </a:t>
            </a:r>
            <a:br>
              <a:rPr lang="ru-RU" sz="2400" dirty="0" smtClean="0">
                <a:latin typeface="Times New Roman" pitchFamily="18" charset="0"/>
                <a:cs typeface="Times New Roman" pitchFamily="18" charset="0"/>
              </a:rPr>
            </a:br>
            <a:endParaRPr lang="ru-RU" sz="24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p:cNvSpPr/>
          <p:nvPr/>
        </p:nvSpPr>
        <p:spPr>
          <a:xfrm>
            <a:off x="1071538" y="928670"/>
            <a:ext cx="7572428" cy="1214446"/>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a:endParaRPr lang="ru-RU" sz="2400" dirty="0" smtClean="0">
              <a:solidFill>
                <a:schemeClr val="tx1"/>
              </a:solidFill>
              <a:latin typeface="Times New Roman" pitchFamily="18" charset="0"/>
              <a:cs typeface="Times New Roman" pitchFamily="18" charset="0"/>
            </a:endParaRPr>
          </a:p>
          <a:p>
            <a:pPr lvl="0" algn="ctr"/>
            <a:endParaRPr lang="ru-RU" sz="2400" dirty="0" smtClean="0">
              <a:solidFill>
                <a:schemeClr val="tx1"/>
              </a:solidFill>
              <a:latin typeface="Times New Roman" pitchFamily="18" charset="0"/>
              <a:cs typeface="Times New Roman" pitchFamily="18" charset="0"/>
            </a:endParaRPr>
          </a:p>
          <a:p>
            <a:pPr lvl="0" algn="ctr"/>
            <a:r>
              <a:rPr lang="ru-RU" sz="2400" dirty="0" err="1" smtClean="0">
                <a:solidFill>
                  <a:schemeClr val="tx1"/>
                </a:solidFill>
                <a:latin typeface="Times New Roman" pitchFamily="18" charset="0"/>
                <a:cs typeface="Times New Roman" pitchFamily="18" charset="0"/>
              </a:rPr>
              <a:t>Адамадардың арақатынасы құқық негізінде</a:t>
            </a:r>
            <a:r>
              <a:rPr lang="ru-RU" sz="2400" dirty="0" smtClean="0">
                <a:solidFill>
                  <a:schemeClr val="tx1"/>
                </a:solidFill>
                <a:latin typeface="Times New Roman" pitchFamily="18" charset="0"/>
                <a:cs typeface="Times New Roman" pitchFamily="18" charset="0"/>
              </a:rPr>
              <a:t/>
            </a:r>
            <a:br>
              <a:rPr lang="ru-RU" sz="2400" dirty="0" smtClean="0">
                <a:solidFill>
                  <a:schemeClr val="tx1"/>
                </a:solidFill>
                <a:latin typeface="Times New Roman" pitchFamily="18" charset="0"/>
                <a:cs typeface="Times New Roman" pitchFamily="18" charset="0"/>
              </a:rPr>
            </a:br>
            <a:r>
              <a:rPr lang="ru-RU" sz="2400" dirty="0" err="1" smtClean="0">
                <a:solidFill>
                  <a:schemeClr val="tx1"/>
                </a:solidFill>
                <a:latin typeface="Times New Roman" pitchFamily="18" charset="0"/>
                <a:cs typeface="Times New Roman" pitchFamily="18" charset="0"/>
              </a:rPr>
              <a:t>реттеледі</a:t>
            </a:r>
            <a:r>
              <a:rPr lang="ru-RU" sz="2400" dirty="0" smtClean="0">
                <a:solidFill>
                  <a:schemeClr val="tx1"/>
                </a:solidFill>
                <a:latin typeface="Times New Roman" pitchFamily="18" charset="0"/>
                <a:cs typeface="Times New Roman" pitchFamily="18" charset="0"/>
              </a:rPr>
              <a:t>. </a:t>
            </a:r>
            <a:br>
              <a:rPr lang="ru-RU" sz="2400" dirty="0" smtClean="0">
                <a:solidFill>
                  <a:schemeClr val="tx1"/>
                </a:solidFill>
                <a:latin typeface="Times New Roman" pitchFamily="18" charset="0"/>
                <a:cs typeface="Times New Roman" pitchFamily="18" charset="0"/>
              </a:rPr>
            </a:br>
            <a:endParaRPr lang="ru-RU" sz="2400" dirty="0" smtClean="0">
              <a:solidFill>
                <a:schemeClr val="tx1"/>
              </a:solidFill>
              <a:latin typeface="Times New Roman" pitchFamily="18" charset="0"/>
              <a:cs typeface="Times New Roman" pitchFamily="18" charset="0"/>
            </a:endParaRPr>
          </a:p>
          <a:p>
            <a:pPr algn="ctr"/>
            <a:endParaRPr lang="ru-RU" sz="2400" dirty="0"/>
          </a:p>
        </p:txBody>
      </p:sp>
      <p:pic>
        <p:nvPicPr>
          <p:cNvPr id="25602" name="Picture 2" descr="Құқықтық мемлекет белгісінің бірі – сот билігінің заң шығарушы және  атқарушы билік тармақтарына тәуелсіз қызмет атқаруы. » Infozakon"/>
          <p:cNvPicPr>
            <a:picLocks noChangeAspect="1" noChangeArrowheads="1"/>
          </p:cNvPicPr>
          <p:nvPr/>
        </p:nvPicPr>
        <p:blipFill>
          <a:blip r:embed="rId2"/>
          <a:srcRect/>
          <a:stretch>
            <a:fillRect/>
          </a:stretch>
        </p:blipFill>
        <p:spPr bwMode="auto">
          <a:xfrm>
            <a:off x="2786050" y="2357430"/>
            <a:ext cx="5715012" cy="3500462"/>
          </a:xfrm>
          <a:prstGeom prst="rect">
            <a:avLst/>
          </a:prstGeom>
          <a:noFill/>
        </p:spPr>
      </p:pic>
      <p:sp>
        <p:nvSpPr>
          <p:cNvPr id="9" name="Заголовок 8"/>
          <p:cNvSpPr>
            <a:spLocks noGrp="1"/>
          </p:cNvSpPr>
          <p:nvPr>
            <p:ph type="ctrTitle"/>
          </p:nvPr>
        </p:nvSpPr>
        <p:spPr>
          <a:xfrm>
            <a:off x="1928794" y="1000108"/>
            <a:ext cx="6172200" cy="642942"/>
          </a:xfrm>
        </p:spPr>
        <p:txBody>
          <a:bodyPr>
            <a:normAutofit fontScale="90000"/>
          </a:bodyPr>
          <a:lstStyle/>
          <a:p>
            <a:pPr algn="ctr"/>
            <a:r>
              <a:rPr lang="ru-RU" sz="3200" dirty="0" smtClean="0">
                <a:solidFill>
                  <a:schemeClr val="tx1"/>
                </a:solidFill>
                <a:latin typeface="Times New Roman" pitchFamily="18" charset="0"/>
                <a:cs typeface="Times New Roman" pitchFamily="18" charset="0"/>
              </a:rPr>
              <a:t/>
            </a:r>
            <a:br>
              <a:rPr lang="ru-RU" sz="3200" dirty="0" smtClean="0">
                <a:solidFill>
                  <a:schemeClr val="tx1"/>
                </a:solidFill>
                <a:latin typeface="Times New Roman" pitchFamily="18" charset="0"/>
                <a:cs typeface="Times New Roman" pitchFamily="18" charset="0"/>
              </a:rPr>
            </a:br>
            <a:r>
              <a:rPr lang="ru-RU" sz="3200" dirty="0" err="1" smtClean="0">
                <a:solidFill>
                  <a:schemeClr val="tx1"/>
                </a:solidFill>
                <a:latin typeface="Times New Roman" pitchFamily="18" charset="0"/>
                <a:cs typeface="Times New Roman" pitchFamily="18" charset="0"/>
              </a:rPr>
              <a:t>Батыс</a:t>
            </a:r>
            <a:r>
              <a:rPr lang="ru-RU" sz="3200" dirty="0" smtClean="0">
                <a:solidFill>
                  <a:schemeClr val="tx1"/>
                </a:solidFill>
                <a:latin typeface="Times New Roman" pitchFamily="18" charset="0"/>
                <a:cs typeface="Times New Roman" pitchFamily="18" charset="0"/>
              </a:rPr>
              <a:t> </a:t>
            </a:r>
            <a:r>
              <a:rPr lang="ru-RU" sz="3200" dirty="0" err="1" smtClean="0">
                <a:solidFill>
                  <a:schemeClr val="tx1"/>
                </a:solidFill>
                <a:latin typeface="Times New Roman" pitchFamily="18" charset="0"/>
                <a:cs typeface="Times New Roman" pitchFamily="18" charset="0"/>
              </a:rPr>
              <a:t>мәдениеті</a:t>
            </a:r>
            <a:r>
              <a:rPr lang="ru-RU" sz="3200" dirty="0" smtClean="0">
                <a:solidFill>
                  <a:schemeClr val="tx1"/>
                </a:solidFill>
                <a:latin typeface="Times New Roman" pitchFamily="18" charset="0"/>
                <a:cs typeface="Times New Roman" pitchFamily="18" charset="0"/>
              </a:rPr>
              <a:t> </a:t>
            </a:r>
            <a:br>
              <a:rPr lang="ru-RU" sz="3200" dirty="0" smtClean="0">
                <a:solidFill>
                  <a:schemeClr val="tx1"/>
                </a:solidFill>
                <a:latin typeface="Times New Roman" pitchFamily="18" charset="0"/>
                <a:cs typeface="Times New Roman" pitchFamily="18" charset="0"/>
              </a:rPr>
            </a:br>
            <a:r>
              <a:rPr lang="ru-RU" sz="3200" dirty="0" smtClean="0">
                <a:solidFill>
                  <a:schemeClr val="tx1"/>
                </a:solidFill>
                <a:latin typeface="Times New Roman" pitchFamily="18" charset="0"/>
                <a:cs typeface="Times New Roman" pitchFamily="18" charset="0"/>
              </a:rPr>
              <a:t/>
            </a:r>
            <a:br>
              <a:rPr lang="ru-RU" sz="3200" dirty="0" smtClean="0">
                <a:solidFill>
                  <a:schemeClr val="tx1"/>
                </a:solidFill>
                <a:latin typeface="Times New Roman" pitchFamily="18" charset="0"/>
                <a:cs typeface="Times New Roman" pitchFamily="18" charset="0"/>
              </a:rPr>
            </a:b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sz="quarter" idx="1"/>
          </p:nvPr>
        </p:nvSpPr>
        <p:spPr>
          <a:xfrm>
            <a:off x="457200" y="1600200"/>
            <a:ext cx="8329642" cy="4873752"/>
          </a:xfrm>
        </p:spPr>
        <p:txBody>
          <a:bodyPr>
            <a:normAutofit/>
          </a:bodyPr>
          <a:lstStyle/>
          <a:p>
            <a:pPr algn="just"/>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батыс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матералды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мәдениеттерге үлкен жетістіктерге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жеткен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болса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шығыс рухани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мәдениеттерге үлкен жетістіктерге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жетті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Барлық әлемдік діндер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шығыста пайда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тіпті</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err="1" smtClean="0">
                <a:latin typeface="Times New Roman" pitchFamily="18" charset="0"/>
                <a:cs typeface="Times New Roman" pitchFamily="18" charset="0"/>
              </a:rPr>
              <a:t>сонын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ішінде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батыстын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діні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христиандықта таяу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шығыста қалыптасты.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шығыс мәдениеттінде адам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қашанда қоғамшыл, қоғамнан тыс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адам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өмір сүре алмайды</a:t>
            </a:r>
            <a:r>
              <a:rPr lang="ru-RU" dirty="0" smtClean="0">
                <a:solidFill>
                  <a:schemeClr val="accent3">
                    <a:lumMod val="60000"/>
                    <a:lumOff val="40000"/>
                  </a:schemeClr>
                </a:solidFill>
                <a:latin typeface="Times New Roman" pitchFamily="18" charset="0"/>
                <a:cs typeface="Times New Roman" pitchFamily="18" charset="0"/>
              </a:rPr>
              <a:t>.</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Егер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батыста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пәле басқадан келетін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болса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шығыста пәле адамның</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err="1" smtClean="0">
                <a:latin typeface="Times New Roman" pitchFamily="18" charset="0"/>
                <a:cs typeface="Times New Roman" pitchFamily="18" charset="0"/>
              </a:rPr>
              <a:t>өзінде, адам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өзіндегі нәпсі құмарлықтан арылып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Құдайға, жаратушыға қосылуы керек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бұл </a:t>
            </a:r>
            <a:r>
              <a:rPr lang="ru-RU" dirty="0" smtClean="0">
                <a:latin typeface="Times New Roman" pitchFamily="18" charset="0"/>
                <a:cs typeface="Times New Roman" pitchFamily="18" charset="0"/>
              </a:rPr>
              <a:t>тек </a:t>
            </a:r>
            <a:r>
              <a:rPr lang="ru-RU" dirty="0" err="1" smtClean="0">
                <a:latin typeface="Times New Roman" pitchFamily="18" charset="0"/>
                <a:cs typeface="Times New Roman" pitchFamily="18" charset="0"/>
              </a:rPr>
              <a:t>қана ерекше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рухани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дамудын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нәтижесінде қалыптасады</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5" name="Овал 4"/>
          <p:cNvSpPr/>
          <p:nvPr/>
        </p:nvSpPr>
        <p:spPr>
          <a:xfrm>
            <a:off x="428596" y="285728"/>
            <a:ext cx="7215238" cy="107157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4000" dirty="0" err="1" smtClean="0">
                <a:solidFill>
                  <a:schemeClr val="tx1"/>
                </a:solidFill>
                <a:latin typeface="Times New Roman" pitchFamily="18" charset="0"/>
                <a:cs typeface="Times New Roman" pitchFamily="18" charset="0"/>
              </a:rPr>
              <a:t>Шығыс мәдени типі</a:t>
            </a:r>
            <a:endParaRPr lang="ru-RU" sz="40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457200" y="357174"/>
            <a:ext cx="7467600" cy="1143000"/>
          </a:xfrm>
        </p:spPr>
        <p:txBody>
          <a:bodyPr>
            <a:noAutofit/>
          </a:bodyPr>
          <a:lstStyle/>
          <a:p>
            <a:pPr algn="ctr"/>
            <a:r>
              <a:rPr lang="ru-RU" sz="3600" b="1" dirty="0" err="1" smtClean="0">
                <a:solidFill>
                  <a:schemeClr val="tx1"/>
                </a:solidFill>
                <a:latin typeface="Times New Roman" pitchFamily="18" charset="0"/>
                <a:cs typeface="Times New Roman" pitchFamily="18" charset="0"/>
              </a:rPr>
              <a:t>Шығыс мәдени типі</a:t>
            </a:r>
            <a:r>
              <a:rPr lang="ru-RU" sz="3600" dirty="0" smtClean="0">
                <a:solidFill>
                  <a:schemeClr val="tx1"/>
                </a:solidFill>
                <a:latin typeface="Times New Roman" pitchFamily="18" charset="0"/>
                <a:cs typeface="Times New Roman" pitchFamily="18" charset="0"/>
              </a:rPr>
              <a:t> </a:t>
            </a:r>
            <a:br>
              <a:rPr lang="ru-RU" sz="3600" dirty="0" smtClean="0">
                <a:solidFill>
                  <a:schemeClr val="tx1"/>
                </a:solidFill>
                <a:latin typeface="Times New Roman" pitchFamily="18" charset="0"/>
                <a:cs typeface="Times New Roman" pitchFamily="18" charset="0"/>
              </a:rPr>
            </a:br>
            <a:endParaRPr lang="ru-RU" sz="3600" dirty="0">
              <a:solidFill>
                <a:schemeClr val="tx1"/>
              </a:solidFill>
              <a:latin typeface="Times New Roman" pitchFamily="18" charset="0"/>
              <a:cs typeface="Times New Roman" pitchFamily="18" charset="0"/>
            </a:endParaRPr>
          </a:p>
        </p:txBody>
      </p:sp>
      <p:pic>
        <p:nvPicPr>
          <p:cNvPr id="1026" name="Picture 2" descr="C:\Users\Lenovo\Pictures\Camera Roll\Без названия (6).jpg"/>
          <p:cNvPicPr>
            <a:picLocks noChangeAspect="1" noChangeArrowheads="1"/>
          </p:cNvPicPr>
          <p:nvPr/>
        </p:nvPicPr>
        <p:blipFill>
          <a:blip r:embed="rId2"/>
          <a:srcRect/>
          <a:stretch>
            <a:fillRect/>
          </a:stretch>
        </p:blipFill>
        <p:spPr bwMode="auto">
          <a:xfrm>
            <a:off x="142844" y="2071678"/>
            <a:ext cx="2857520" cy="3429024"/>
          </a:xfrm>
          <a:prstGeom prst="rect">
            <a:avLst/>
          </a:prstGeom>
          <a:noFill/>
        </p:spPr>
      </p:pic>
      <p:pic>
        <p:nvPicPr>
          <p:cNvPr id="1027" name="Picture 3" descr="C:\Users\Lenovo\Pictures\Camera Roll\1588873997_buddizm-840x560.jpg"/>
          <p:cNvPicPr>
            <a:picLocks noChangeAspect="1" noChangeArrowheads="1"/>
          </p:cNvPicPr>
          <p:nvPr/>
        </p:nvPicPr>
        <p:blipFill>
          <a:blip r:embed="rId3"/>
          <a:srcRect/>
          <a:stretch>
            <a:fillRect/>
          </a:stretch>
        </p:blipFill>
        <p:spPr bwMode="auto">
          <a:xfrm>
            <a:off x="6072198" y="2143116"/>
            <a:ext cx="2643206" cy="3357586"/>
          </a:xfrm>
          <a:prstGeom prst="rect">
            <a:avLst/>
          </a:prstGeom>
          <a:noFill/>
        </p:spPr>
      </p:pic>
      <p:pic>
        <p:nvPicPr>
          <p:cNvPr id="2" name="Picture 4" descr="C:\Users\Lenovo\Pictures\Camera Roll\Без названия (5).jpg"/>
          <p:cNvPicPr>
            <a:picLocks noChangeAspect="1" noChangeArrowheads="1"/>
          </p:cNvPicPr>
          <p:nvPr/>
        </p:nvPicPr>
        <p:blipFill>
          <a:blip r:embed="rId4"/>
          <a:srcRect/>
          <a:stretch>
            <a:fillRect/>
          </a:stretch>
        </p:blipFill>
        <p:spPr bwMode="auto">
          <a:xfrm>
            <a:off x="3143240" y="2143116"/>
            <a:ext cx="2847975" cy="3429024"/>
          </a:xfrm>
          <a:prstGeom prst="rect">
            <a:avLst/>
          </a:prstGeom>
          <a:noFill/>
        </p:spPr>
      </p:pic>
      <p:sp>
        <p:nvSpPr>
          <p:cNvPr id="11" name="Овал 10"/>
          <p:cNvSpPr/>
          <p:nvPr/>
        </p:nvSpPr>
        <p:spPr>
          <a:xfrm>
            <a:off x="857224" y="857232"/>
            <a:ext cx="6929486" cy="78581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sz="2000" dirty="0" smtClean="0">
              <a:latin typeface="Times New Roman" pitchFamily="18" charset="0"/>
              <a:cs typeface="Times New Roman" pitchFamily="18" charset="0"/>
            </a:endParaRPr>
          </a:p>
          <a:p>
            <a:pPr algn="ctr"/>
            <a:r>
              <a:rPr lang="ru-RU" sz="2000" dirty="0" err="1" smtClean="0">
                <a:latin typeface="Times New Roman" pitchFamily="18" charset="0"/>
                <a:cs typeface="Times New Roman" pitchFamily="18" charset="0"/>
              </a:rPr>
              <a:t>Шығыс рухани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мәдениетте үлкен жетістікке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жетті</a:t>
            </a:r>
            <a:r>
              <a:rPr lang="ru-RU" sz="2000" dirty="0" smtClean="0">
                <a:latin typeface="Times New Roman" pitchFamily="18" charset="0"/>
                <a:cs typeface="Times New Roman" pitchFamily="18" charset="0"/>
              </a:rPr>
              <a:t>. </a:t>
            </a:r>
            <a:br>
              <a:rPr lang="ru-RU" sz="2000" dirty="0" smtClean="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
        <p:nvSpPr>
          <p:cNvPr id="12" name="Двойная стрелка влево/вправо 11"/>
          <p:cNvSpPr/>
          <p:nvPr/>
        </p:nvSpPr>
        <p:spPr>
          <a:xfrm>
            <a:off x="785786" y="5143512"/>
            <a:ext cx="7358082" cy="1500174"/>
          </a:xfrm>
          <a:prstGeom prst="lef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3200" dirty="0" smtClean="0">
                <a:latin typeface="Times New Roman" pitchFamily="18" charset="0"/>
                <a:cs typeface="Times New Roman" pitchFamily="18" charset="0"/>
              </a:rPr>
              <a:t>Әлемдік діндер</a:t>
            </a:r>
            <a:endParaRPr lang="ru-RU"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642918"/>
            <a:ext cx="7467600" cy="5831034"/>
          </a:xfrm>
        </p:spPr>
        <p:txBody>
          <a:bodyPr>
            <a:normAutofit lnSpcReduction="10000"/>
          </a:bodyPr>
          <a:lstStyle/>
          <a:p>
            <a:pPr algn="just"/>
            <a:r>
              <a:rPr lang="kk-KZ" dirty="0" smtClean="0">
                <a:latin typeface="Times New Roman" pitchFamily="18" charset="0"/>
                <a:cs typeface="Times New Roman" pitchFamily="18" charset="0"/>
              </a:rPr>
              <a:t>Шығыс мәдениеті ежелгі, ұлы мәдениеттердің отаны болып табылады деп есептеуіміздің тағы бір себебі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ежелгі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мәдениеттің, өркениеттің ошағы болып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табылатын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Ежелгі</a:t>
            </a:r>
            <a:r>
              <a:rPr lang="ru-RU" dirty="0" smtClean="0">
                <a:latin typeface="Times New Roman" pitchFamily="18" charset="0"/>
                <a:cs typeface="Times New Roman" pitchFamily="18" charset="0"/>
              </a:rPr>
              <a:t> Египет, </a:t>
            </a:r>
            <a:r>
              <a:rPr lang="ru-RU" dirty="0" err="1" smtClean="0">
                <a:latin typeface="Times New Roman" pitchFamily="18" charset="0"/>
                <a:cs typeface="Times New Roman" pitchFamily="18" charset="0"/>
              </a:rPr>
              <a:t>Қытай, Ұндістан, Қос өзен, </a:t>
            </a:r>
            <a:r>
              <a:rPr lang="ru-RU" dirty="0" smtClean="0">
                <a:latin typeface="Times New Roman" pitchFamily="18" charset="0"/>
                <a:cs typeface="Times New Roman" pitchFamily="18" charset="0"/>
              </a:rPr>
              <a:t>Вавилон </a:t>
            </a:r>
            <a:r>
              <a:rPr lang="ru-RU" dirty="0" err="1" smtClean="0">
                <a:latin typeface="Times New Roman" pitchFamily="18" charset="0"/>
                <a:cs typeface="Times New Roman" pitchFamily="18" charset="0"/>
              </a:rPr>
              <a:t>сияқты мемлекеттер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шығыс мәдениетінің бастаулары</a:t>
            </a:r>
            <a:r>
              <a:rPr lang="ru-RU" dirty="0" smtClean="0">
                <a:latin typeface="Times New Roman" pitchFamily="18" charset="0"/>
                <a:cs typeface="Times New Roman" pitchFamily="18" charset="0"/>
              </a:rPr>
              <a:t>.</a:t>
            </a:r>
          </a:p>
          <a:p>
            <a:pPr algn="just"/>
            <a:r>
              <a:rPr lang="kk-KZ" dirty="0" smtClean="0">
                <a:latin typeface="Times New Roman" pitchFamily="18" charset="0"/>
                <a:cs typeface="Times New Roman" pitchFamily="18" charset="0"/>
              </a:rPr>
              <a:t> Шығыс мәдениеті мен батыс мәдениетінің айырмашылығын, ерекшелігін талдай келе олардың арасындағы айырмашылықтарды, абсолютке, нақты қатып қалған қағыйдаға айналдырып жіберу дұрыс емес.себебі екі мәдениеттің сабақтастығы мен байланысын, ұқсас тұстарын жоққа шығару мүмкін емес. Бұл екі мәдениеттің бір бірніде абсолютті түрде кездеспейтін тек бір нәрсе бар екендігін қазақтың ақын, жазушысы, ойшылы Олжас Сүйлеменов нақты айтқан.</a:t>
            </a:r>
          </a:p>
          <a:p>
            <a:pPr algn="just"/>
            <a:endParaRPr lang="kk-KZ"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3714744" y="357166"/>
            <a:ext cx="4567246" cy="6143668"/>
          </a:xfrm>
        </p:spPr>
        <p:txBody>
          <a:bodyPr>
            <a:normAutofit/>
          </a:bodyPr>
          <a:lstStyle/>
          <a:p>
            <a:pPr algn="ctr"/>
            <a:r>
              <a:rPr lang="ru-RU" dirty="0" err="1" smtClean="0"/>
              <a:t>Қазақтың ұлы ақыны, ойшылы</a:t>
            </a:r>
            <a:r>
              <a:rPr lang="ru-RU" dirty="0" smtClean="0"/>
              <a:t> </a:t>
            </a:r>
            <a:r>
              <a:rPr lang="ru-RU" dirty="0" err="1" smtClean="0"/>
              <a:t>Олжас</a:t>
            </a:r>
            <a:r>
              <a:rPr lang="ru-RU" dirty="0" smtClean="0"/>
              <a:t/>
            </a:r>
            <a:br>
              <a:rPr lang="ru-RU" dirty="0" smtClean="0"/>
            </a:br>
            <a:r>
              <a:rPr lang="ru-RU" dirty="0" err="1" smtClean="0"/>
              <a:t>Сүйлеменов өте тамаша</a:t>
            </a:r>
            <a:r>
              <a:rPr lang="ru-RU" dirty="0" smtClean="0"/>
              <a:t> </a:t>
            </a:r>
            <a:r>
              <a:rPr lang="ru-RU" dirty="0" err="1" smtClean="0"/>
              <a:t>айтқан</a:t>
            </a:r>
            <a:r>
              <a:rPr lang="ru-RU" dirty="0" smtClean="0"/>
              <a:t> </a:t>
            </a:r>
            <a:br>
              <a:rPr lang="ru-RU" dirty="0" smtClean="0"/>
            </a:br>
            <a:endParaRPr lang="ru-RU" dirty="0">
              <a:latin typeface="Times New Roman" pitchFamily="18" charset="0"/>
              <a:cs typeface="Times New Roman" pitchFamily="18" charset="0"/>
            </a:endParaRPr>
          </a:p>
        </p:txBody>
      </p:sp>
      <p:pic>
        <p:nvPicPr>
          <p:cNvPr id="2050" name="Picture 2" descr="C:\Users\Lenovo\Pictures\Camera Roll\Без названия (7).jpg"/>
          <p:cNvPicPr>
            <a:picLocks noChangeAspect="1" noChangeArrowheads="1"/>
          </p:cNvPicPr>
          <p:nvPr/>
        </p:nvPicPr>
        <p:blipFill>
          <a:blip r:embed="rId2"/>
          <a:srcRect/>
          <a:stretch>
            <a:fillRect/>
          </a:stretch>
        </p:blipFill>
        <p:spPr bwMode="auto">
          <a:xfrm>
            <a:off x="0" y="357166"/>
            <a:ext cx="3428992" cy="2905133"/>
          </a:xfrm>
          <a:prstGeom prst="rect">
            <a:avLst/>
          </a:prstGeom>
          <a:noFill/>
        </p:spPr>
      </p:pic>
      <p:sp>
        <p:nvSpPr>
          <p:cNvPr id="6" name="Скругленный прямоугольник 5"/>
          <p:cNvSpPr/>
          <p:nvPr/>
        </p:nvSpPr>
        <p:spPr>
          <a:xfrm>
            <a:off x="142844" y="3500438"/>
            <a:ext cx="3071834" cy="17859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000" b="1" dirty="0" err="1" smtClean="0">
                <a:latin typeface="Times New Roman" pitchFamily="18" charset="0"/>
                <a:cs typeface="Times New Roman" pitchFamily="18" charset="0"/>
              </a:rPr>
              <a:t>Олжас</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Омарұлы</a:t>
            </a: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err="1" smtClean="0">
                <a:latin typeface="Times New Roman" pitchFamily="18" charset="0"/>
                <a:cs typeface="Times New Roman" pitchFamily="18" charset="0"/>
              </a:rPr>
              <a:t>Сүлейменов </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орыс</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тілді</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err="1" smtClean="0">
                <a:latin typeface="Times New Roman" pitchFamily="18" charset="0"/>
                <a:cs typeface="Times New Roman" pitchFamily="18" charset="0"/>
              </a:rPr>
              <a:t>қазақ ақыны, тілтанушы</a:t>
            </a:r>
            <a:r>
              <a:rPr lang="ru-RU" sz="2000" dirty="0" smtClean="0">
                <a:latin typeface="Times New Roman" pitchFamily="18" charset="0"/>
                <a:cs typeface="Times New Roman" pitchFamily="18" charset="0"/>
              </a:rPr>
              <a:t>,</a:t>
            </a:r>
            <a:br>
              <a:rPr lang="ru-RU" sz="2000" dirty="0" smtClean="0">
                <a:latin typeface="Times New Roman" pitchFamily="18" charset="0"/>
                <a:cs typeface="Times New Roman" pitchFamily="18" charset="0"/>
              </a:rPr>
            </a:br>
            <a:r>
              <a:rPr lang="ru-RU" sz="2000" dirty="0" err="1" smtClean="0">
                <a:latin typeface="Times New Roman" pitchFamily="18" charset="0"/>
                <a:cs typeface="Times New Roman" pitchFamily="18" charset="0"/>
              </a:rPr>
              <a:t>саясаткер</a:t>
            </a:r>
            <a:r>
              <a:rPr lang="ru-RU" sz="2000" dirty="0" smtClean="0">
                <a:latin typeface="Times New Roman" pitchFamily="18" charset="0"/>
                <a:cs typeface="Times New Roman" pitchFamily="18" charset="0"/>
              </a:rPr>
              <a:t>. </a:t>
            </a:r>
            <a:br>
              <a:rPr lang="ru-RU" sz="2000" dirty="0" smtClean="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
        <p:nvSpPr>
          <p:cNvPr id="9" name="Левая круглая скобка 8"/>
          <p:cNvSpPr/>
          <p:nvPr/>
        </p:nvSpPr>
        <p:spPr>
          <a:xfrm>
            <a:off x="3929058" y="428604"/>
            <a:ext cx="142876" cy="428628"/>
          </a:xfrm>
          <a:prstGeom prst="leftBracket">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ru-RU"/>
          </a:p>
        </p:txBody>
      </p:sp>
      <p:sp>
        <p:nvSpPr>
          <p:cNvPr id="10" name="Правая круглая скобка 9"/>
          <p:cNvSpPr/>
          <p:nvPr/>
        </p:nvSpPr>
        <p:spPr>
          <a:xfrm>
            <a:off x="7358082" y="1571612"/>
            <a:ext cx="142876" cy="357190"/>
          </a:xfrm>
          <a:prstGeom prst="rightBracket">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ru-RU"/>
          </a:p>
        </p:txBody>
      </p:sp>
      <p:sp>
        <p:nvSpPr>
          <p:cNvPr id="11" name="Вертикальный свиток 10"/>
          <p:cNvSpPr/>
          <p:nvPr/>
        </p:nvSpPr>
        <p:spPr>
          <a:xfrm>
            <a:off x="3714744" y="2285992"/>
            <a:ext cx="4500594" cy="3571900"/>
          </a:xfrm>
          <a:prstGeom prst="verticalScroll">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3200" dirty="0" err="1" smtClean="0">
                <a:latin typeface="Times New Roman" pitchFamily="18" charset="0"/>
                <a:cs typeface="Times New Roman" pitchFamily="18" charset="0"/>
              </a:rPr>
              <a:t>«Шығыс </a:t>
            </a:r>
            <a:r>
              <a:rPr lang="ru-RU" sz="3200" dirty="0" smtClean="0">
                <a:latin typeface="Times New Roman" pitchFamily="18" charset="0"/>
                <a:cs typeface="Times New Roman" pitchFamily="18" charset="0"/>
              </a:rPr>
              <a:t>та </a:t>
            </a:r>
            <a:r>
              <a:rPr lang="ru-RU" sz="3200" dirty="0" err="1" smtClean="0">
                <a:latin typeface="Times New Roman" pitchFamily="18" charset="0"/>
                <a:cs typeface="Times New Roman" pitchFamily="18" charset="0"/>
              </a:rPr>
              <a:t>жоқ</a:t>
            </a:r>
            <a:r>
              <a:rPr lang="ru-RU" sz="3200" dirty="0" smtClean="0">
                <a:latin typeface="Times New Roman" pitchFamily="18" charset="0"/>
                <a:cs typeface="Times New Roman" pitchFamily="18" charset="0"/>
              </a:rPr>
              <a:t>,</a:t>
            </a:r>
            <a:br>
              <a:rPr lang="ru-RU" sz="3200" dirty="0" smtClean="0">
                <a:latin typeface="Times New Roman" pitchFamily="18" charset="0"/>
                <a:cs typeface="Times New Roman" pitchFamily="18" charset="0"/>
              </a:rPr>
            </a:br>
            <a:r>
              <a:rPr lang="ru-RU" sz="3200" dirty="0" err="1" smtClean="0">
                <a:latin typeface="Times New Roman" pitchFamily="18" charset="0"/>
                <a:cs typeface="Times New Roman" pitchFamily="18" charset="0"/>
              </a:rPr>
              <a:t>батыс</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та</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жоқ</a:t>
            </a:r>
            <a:r>
              <a:rPr lang="ru-RU" sz="3200" dirty="0" smtClean="0">
                <a:latin typeface="Times New Roman" pitchFamily="18" charset="0"/>
                <a:cs typeface="Times New Roman" pitchFamily="18" charset="0"/>
              </a:rPr>
              <a:t>, тек</a:t>
            </a:r>
            <a:br>
              <a:rPr lang="ru-RU" sz="3200" dirty="0" smtClean="0">
                <a:latin typeface="Times New Roman" pitchFamily="18" charset="0"/>
                <a:cs typeface="Times New Roman" pitchFamily="18" charset="0"/>
              </a:rPr>
            </a:br>
            <a:r>
              <a:rPr lang="ru-RU" sz="3200" dirty="0" err="1" smtClean="0">
                <a:latin typeface="Times New Roman" pitchFamily="18" charset="0"/>
                <a:cs typeface="Times New Roman" pitchFamily="18" charset="0"/>
              </a:rPr>
              <a:t>қана күннің атуы</a:t>
            </a:r>
            <a:r>
              <a:rPr lang="ru-RU" sz="3200" dirty="0" smtClean="0">
                <a:latin typeface="Times New Roman" pitchFamily="18" charset="0"/>
                <a:cs typeface="Times New Roman" pitchFamily="18" charset="0"/>
              </a:rPr>
              <a:t> мен</a:t>
            </a:r>
            <a:br>
              <a:rPr lang="ru-RU" sz="3200" dirty="0" smtClean="0">
                <a:latin typeface="Times New Roman" pitchFamily="18" charset="0"/>
                <a:cs typeface="Times New Roman" pitchFamily="18" charset="0"/>
              </a:rPr>
            </a:br>
            <a:r>
              <a:rPr lang="ru-RU" sz="3200" dirty="0" err="1" smtClean="0">
                <a:latin typeface="Times New Roman" pitchFamily="18" charset="0"/>
                <a:cs typeface="Times New Roman" pitchFamily="18" charset="0"/>
              </a:rPr>
              <a:t>батуы</a:t>
            </a:r>
            <a:r>
              <a:rPr lang="ru-RU" sz="3200" dirty="0" smtClean="0">
                <a:latin typeface="Times New Roman" pitchFamily="18" charset="0"/>
                <a:cs typeface="Times New Roman" pitchFamily="18" charset="0"/>
              </a:rPr>
              <a:t> бар» </a:t>
            </a:r>
            <a:br>
              <a:rPr lang="ru-RU" sz="3200" dirty="0" smtClean="0">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7467600" cy="1143008"/>
          </a:xfrm>
        </p:spPr>
        <p:txBody>
          <a:bodyPr>
            <a:noAutofit/>
          </a:bodyPr>
          <a:lstStyle/>
          <a:p>
            <a:pPr algn="ct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err="1" smtClean="0">
                <a:solidFill>
                  <a:schemeClr val="tx1"/>
                </a:solidFill>
                <a:latin typeface="Times New Roman" pitchFamily="18" charset="0"/>
                <a:cs typeface="Times New Roman" pitchFamily="18" charset="0"/>
              </a:rPr>
              <a:t>Тарихи</a:t>
            </a:r>
            <a:r>
              <a:rPr lang="ru-RU" sz="3200" b="1" dirty="0" smtClean="0">
                <a:solidFill>
                  <a:schemeClr val="tx1"/>
                </a:solidFill>
                <a:latin typeface="Times New Roman" pitchFamily="18" charset="0"/>
                <a:cs typeface="Times New Roman" pitchFamily="18" charset="0"/>
              </a:rPr>
              <a:t> типология</a:t>
            </a:r>
            <a:r>
              <a:rPr lang="ru-RU" sz="3200" dirty="0" smtClean="0">
                <a:solidFill>
                  <a:schemeClr val="tx1"/>
                </a:solidFill>
                <a:latin typeface="Times New Roman" pitchFamily="18" charset="0"/>
                <a:cs typeface="Times New Roman" pitchFamily="18" charset="0"/>
              </a:rPr>
              <a:t> </a:t>
            </a:r>
            <a:br>
              <a:rPr lang="ru-RU" sz="3200" dirty="0" smtClean="0">
                <a:solidFill>
                  <a:schemeClr val="tx1"/>
                </a:solidFill>
                <a:latin typeface="Times New Roman" pitchFamily="18" charset="0"/>
                <a:cs typeface="Times New Roman" pitchFamily="18" charset="0"/>
              </a:rPr>
            </a:br>
            <a:endParaRPr lang="ru-RU" sz="3200" dirty="0">
              <a:solidFill>
                <a:schemeClr val="tx1"/>
              </a:solidFill>
              <a:latin typeface="Times New Roman" pitchFamily="18" charset="0"/>
              <a:cs typeface="Times New Roman" pitchFamily="18" charset="0"/>
            </a:endParaRPr>
          </a:p>
        </p:txBody>
      </p:sp>
      <p:sp>
        <p:nvSpPr>
          <p:cNvPr id="3" name="Содержимое 2"/>
          <p:cNvSpPr>
            <a:spLocks noGrp="1"/>
          </p:cNvSpPr>
          <p:nvPr>
            <p:ph sz="quarter" idx="1"/>
          </p:nvPr>
        </p:nvSpPr>
        <p:spPr>
          <a:xfrm>
            <a:off x="500034" y="642918"/>
            <a:ext cx="7929618" cy="5786478"/>
          </a:xfrm>
        </p:spPr>
        <p:txBody>
          <a:bodyPr>
            <a:normAutofit/>
          </a:bodyPr>
          <a:lstStyle/>
          <a:p>
            <a:r>
              <a:rPr lang="ru-RU" dirty="0" err="1" smtClean="0">
                <a:latin typeface="Times New Roman" pitchFamily="18" charset="0"/>
                <a:cs typeface="Times New Roman" pitchFamily="18" charset="0"/>
              </a:rPr>
              <a:t>мәдени </a:t>
            </a:r>
            <a:r>
              <a:rPr lang="ru-RU" dirty="0" smtClean="0">
                <a:latin typeface="Times New Roman" pitchFamily="18" charset="0"/>
                <a:cs typeface="Times New Roman" pitchFamily="18" charset="0"/>
              </a:rPr>
              <a:t>типология тек </a:t>
            </a:r>
            <a:r>
              <a:rPr lang="ru-RU" dirty="0" err="1" smtClean="0">
                <a:latin typeface="Times New Roman" pitchFamily="18" charset="0"/>
                <a:cs typeface="Times New Roman" pitchFamily="18" charset="0"/>
              </a:rPr>
              <a:t>қана шығыс және батыспен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шектелмейді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тарихи</a:t>
            </a:r>
            <a:r>
              <a:rPr lang="ru-RU" dirty="0" smtClean="0">
                <a:latin typeface="Times New Roman" pitchFamily="18" charset="0"/>
                <a:cs typeface="Times New Roman" pitchFamily="18" charset="0"/>
              </a:rPr>
              <a:t> типология да </a:t>
            </a:r>
            <a:r>
              <a:rPr lang="ru-RU" dirty="0" err="1" smtClean="0">
                <a:latin typeface="Times New Roman" pitchFamily="18" charset="0"/>
                <a:cs typeface="Times New Roman" pitchFamily="18" charset="0"/>
              </a:rPr>
              <a:t>өте маңызды болып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табылады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Мынандай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тарихи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типтерді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атап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өтуге болады</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4" name="Прямоугольник 3"/>
          <p:cNvSpPr/>
          <p:nvPr/>
        </p:nvSpPr>
        <p:spPr>
          <a:xfrm>
            <a:off x="428596" y="2285992"/>
            <a:ext cx="5357850" cy="50006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sz="2800" dirty="0" smtClean="0">
              <a:latin typeface="Times New Roman" pitchFamily="18" charset="0"/>
              <a:cs typeface="Times New Roman" pitchFamily="18" charset="0"/>
            </a:endParaRPr>
          </a:p>
          <a:p>
            <a:pPr algn="ctr"/>
            <a:r>
              <a:rPr lang="ru-RU" sz="2800" dirty="0" err="1" smtClean="0">
                <a:latin typeface="Times New Roman" pitchFamily="18" charset="0"/>
                <a:cs typeface="Times New Roman" pitchFamily="18" charset="0"/>
              </a:rPr>
              <a:t>Архаикалық ежелгі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мәдениет.</a:t>
            </a:r>
            <a:r>
              <a:rPr lang="ru-RU" sz="2800" dirty="0" smtClean="0">
                <a:latin typeface="Times New Roman" pitchFamily="18" charset="0"/>
                <a:cs typeface="Times New Roman" pitchFamily="18" charset="0"/>
              </a:rPr>
              <a:t> </a:t>
            </a:r>
            <a:br>
              <a:rPr lang="ru-RU" sz="2800" dirty="0" smtClean="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
        <p:nvSpPr>
          <p:cNvPr id="5" name="Прямоугольник 4"/>
          <p:cNvSpPr/>
          <p:nvPr/>
        </p:nvSpPr>
        <p:spPr>
          <a:xfrm>
            <a:off x="428596" y="3000372"/>
            <a:ext cx="5357850" cy="50006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sz="2800" dirty="0" smtClean="0">
              <a:latin typeface="Times New Roman" pitchFamily="18" charset="0"/>
              <a:cs typeface="Times New Roman" pitchFamily="18" charset="0"/>
            </a:endParaRPr>
          </a:p>
          <a:p>
            <a:pPr algn="ctr"/>
            <a:r>
              <a:rPr lang="ru-RU" sz="2800" dirty="0" err="1" smtClean="0">
                <a:latin typeface="Times New Roman" pitchFamily="18" charset="0"/>
                <a:cs typeface="Times New Roman" pitchFamily="18" charset="0"/>
              </a:rPr>
              <a:t>Шығыс өркениеттері</a:t>
            </a:r>
            <a:r>
              <a:rPr lang="ru-RU" sz="2800" dirty="0" smtClean="0">
                <a:latin typeface="Times New Roman" pitchFamily="18" charset="0"/>
                <a:cs typeface="Times New Roman" pitchFamily="18" charset="0"/>
              </a:rPr>
              <a:t> </a:t>
            </a:r>
            <a:br>
              <a:rPr lang="ru-RU" sz="2800" dirty="0" smtClean="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
        <p:nvSpPr>
          <p:cNvPr id="6" name="Прямоугольник 5"/>
          <p:cNvSpPr/>
          <p:nvPr/>
        </p:nvSpPr>
        <p:spPr>
          <a:xfrm>
            <a:off x="428596" y="3714752"/>
            <a:ext cx="5357850" cy="50006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sz="2800" dirty="0" smtClean="0">
              <a:latin typeface="Times New Roman" pitchFamily="18" charset="0"/>
              <a:cs typeface="Times New Roman" pitchFamily="18" charset="0"/>
            </a:endParaRPr>
          </a:p>
          <a:p>
            <a:pPr algn="ctr"/>
            <a:r>
              <a:rPr lang="ru-RU" sz="2800" dirty="0" err="1" smtClean="0">
                <a:latin typeface="Times New Roman" pitchFamily="18" charset="0"/>
                <a:cs typeface="Times New Roman" pitchFamily="18" charset="0"/>
              </a:rPr>
              <a:t>Антикалық өркениет.</a:t>
            </a:r>
            <a:r>
              <a:rPr lang="ru-RU" sz="2800" dirty="0" smtClean="0">
                <a:latin typeface="Times New Roman" pitchFamily="18" charset="0"/>
                <a:cs typeface="Times New Roman" pitchFamily="18" charset="0"/>
              </a:rPr>
              <a:t> </a:t>
            </a:r>
            <a:br>
              <a:rPr lang="ru-RU" sz="2800" dirty="0" smtClean="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
        <p:nvSpPr>
          <p:cNvPr id="7" name="Прямоугольник 6"/>
          <p:cNvSpPr/>
          <p:nvPr/>
        </p:nvSpPr>
        <p:spPr>
          <a:xfrm>
            <a:off x="428596" y="4500570"/>
            <a:ext cx="5357850" cy="50006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sz="2800" dirty="0" smtClean="0">
              <a:latin typeface="Times New Roman" pitchFamily="18" charset="0"/>
              <a:cs typeface="Times New Roman" pitchFamily="18" charset="0"/>
            </a:endParaRPr>
          </a:p>
          <a:p>
            <a:pPr algn="ctr"/>
            <a:r>
              <a:rPr lang="ru-RU" sz="2800" dirty="0" smtClean="0">
                <a:latin typeface="Times New Roman" pitchFamily="18" charset="0"/>
                <a:cs typeface="Times New Roman" pitchFamily="18" charset="0"/>
              </a:rPr>
              <a:t>Орта </a:t>
            </a:r>
            <a:r>
              <a:rPr lang="ru-RU" sz="2800" dirty="0" err="1" smtClean="0">
                <a:latin typeface="Times New Roman" pitchFamily="18" charset="0"/>
                <a:cs typeface="Times New Roman" pitchFamily="18" charset="0"/>
              </a:rPr>
              <a:t>ғасырлық мәдениет</a:t>
            </a:r>
            <a:r>
              <a:rPr lang="ru-RU" sz="2800" dirty="0" smtClean="0">
                <a:latin typeface="Times New Roman" pitchFamily="18" charset="0"/>
                <a:cs typeface="Times New Roman" pitchFamily="18" charset="0"/>
              </a:rPr>
              <a:t>.</a:t>
            </a:r>
            <a:br>
              <a:rPr lang="ru-RU" sz="2800" dirty="0" smtClean="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
        <p:nvSpPr>
          <p:cNvPr id="8" name="Прямоугольник 7"/>
          <p:cNvSpPr/>
          <p:nvPr/>
        </p:nvSpPr>
        <p:spPr>
          <a:xfrm>
            <a:off x="428596" y="5286388"/>
            <a:ext cx="5500726" cy="100013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sz="2800" dirty="0" smtClean="0">
              <a:latin typeface="Times New Roman" pitchFamily="18" charset="0"/>
              <a:cs typeface="Times New Roman" pitchFamily="18" charset="0"/>
            </a:endParaRPr>
          </a:p>
          <a:p>
            <a:pPr algn="ctr"/>
            <a:r>
              <a:rPr lang="ru-RU" sz="2800" dirty="0" err="1" smtClean="0">
                <a:latin typeface="Times New Roman" pitchFamily="18" charset="0"/>
                <a:cs typeface="Times New Roman" pitchFamily="18" charset="0"/>
              </a:rPr>
              <a:t>Жаңа заман</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мәдениеті және Қазіргі заман</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мәдениеті.</a:t>
            </a:r>
            <a:r>
              <a:rPr lang="ru-RU" sz="2800" dirty="0" smtClean="0">
                <a:latin typeface="Times New Roman" pitchFamily="18" charset="0"/>
                <a:cs typeface="Times New Roman" pitchFamily="18" charset="0"/>
              </a:rPr>
              <a:t>  </a:t>
            </a:r>
            <a:br>
              <a:rPr lang="ru-RU" sz="2800" dirty="0" smtClean="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500034" y="642918"/>
            <a:ext cx="7467600" cy="1143000"/>
          </a:xfrm>
        </p:spPr>
        <p:txBody>
          <a:bodyPr/>
          <a:lstStyle/>
          <a:p>
            <a:pPr algn="ctr"/>
            <a:r>
              <a:rPr lang="ru-RU" sz="3200" b="1" dirty="0" err="1" smtClean="0">
                <a:solidFill>
                  <a:schemeClr val="tx1"/>
                </a:solidFill>
                <a:latin typeface="Times New Roman" pitchFamily="18" charset="0"/>
                <a:cs typeface="Times New Roman" pitchFamily="18" charset="0"/>
              </a:rPr>
              <a:t>Өркениеттің үш толқыны</a:t>
            </a:r>
            <a:r>
              <a:rPr lang="ru-RU" sz="3200" dirty="0" smtClean="0">
                <a:solidFill>
                  <a:schemeClr val="tx1"/>
                </a:solidFill>
                <a:latin typeface="Times New Roman" pitchFamily="18" charset="0"/>
                <a:cs typeface="Times New Roman" pitchFamily="18" charset="0"/>
              </a:rPr>
              <a:t> </a:t>
            </a:r>
            <a:br>
              <a:rPr lang="ru-RU" sz="3200" dirty="0" smtClean="0">
                <a:solidFill>
                  <a:schemeClr val="tx1"/>
                </a:solidFill>
                <a:latin typeface="Times New Roman" pitchFamily="18" charset="0"/>
                <a:cs typeface="Times New Roman" pitchFamily="18" charset="0"/>
              </a:rPr>
            </a:br>
            <a:endParaRPr lang="ru-RU" dirty="0">
              <a:solidFill>
                <a:schemeClr val="tx1"/>
              </a:solidFill>
              <a:latin typeface="Times New Roman" pitchFamily="18" charset="0"/>
              <a:cs typeface="Times New Roman" pitchFamily="18" charset="0"/>
            </a:endParaRPr>
          </a:p>
        </p:txBody>
      </p:sp>
      <p:sp>
        <p:nvSpPr>
          <p:cNvPr id="6" name="Содержимое 5"/>
          <p:cNvSpPr>
            <a:spLocks noGrp="1"/>
          </p:cNvSpPr>
          <p:nvPr>
            <p:ph sz="quarter" idx="1"/>
          </p:nvPr>
        </p:nvSpPr>
        <p:spPr/>
        <p:txBody>
          <a:bodyPr>
            <a:normAutofit/>
          </a:bodyPr>
          <a:lstStyle/>
          <a:p>
            <a:r>
              <a:rPr lang="kk-KZ" sz="2800" dirty="0" smtClean="0">
                <a:latin typeface="Times New Roman" pitchFamily="18" charset="0"/>
                <a:cs typeface="Times New Roman" pitchFamily="18" charset="0"/>
              </a:rPr>
              <a:t>Мәдениет типологясы  өркениеттік ерекшеліктері бойынша үш типке бөлінеді. Ол өркениет дамуының үш бағыты болуымен байланысты болады.</a:t>
            </a:r>
            <a:endParaRPr lang="ru-RU" sz="2800" dirty="0" smtClean="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785786" y="285728"/>
            <a:ext cx="7396162" cy="868346"/>
          </a:xfrm>
        </p:spPr>
        <p:txBody>
          <a:bodyPr>
            <a:noAutofit/>
          </a:bodyPr>
          <a:lstStyle/>
          <a:p>
            <a:pPr algn="ctr"/>
            <a:r>
              <a:rPr lang="ru-RU" sz="2800" b="1" dirty="0" err="1" smtClean="0">
                <a:solidFill>
                  <a:schemeClr val="tx1"/>
                </a:solidFill>
                <a:latin typeface="Times New Roman" pitchFamily="18" charset="0"/>
                <a:cs typeface="Times New Roman" pitchFamily="18" charset="0"/>
              </a:rPr>
              <a:t>Өркениеттің үш толқыны</a:t>
            </a:r>
            <a:r>
              <a:rPr lang="ru-RU" sz="2800" dirty="0" smtClean="0">
                <a:solidFill>
                  <a:schemeClr val="tx1"/>
                </a:solidFill>
                <a:latin typeface="Times New Roman" pitchFamily="18" charset="0"/>
                <a:cs typeface="Times New Roman" pitchFamily="18" charset="0"/>
              </a:rPr>
              <a:t> </a:t>
            </a:r>
            <a:br>
              <a:rPr lang="ru-RU" sz="2800" dirty="0" smtClean="0">
                <a:solidFill>
                  <a:schemeClr val="tx1"/>
                </a:solidFill>
                <a:latin typeface="Times New Roman" pitchFamily="18" charset="0"/>
                <a:cs typeface="Times New Roman" pitchFamily="18" charset="0"/>
              </a:rPr>
            </a:br>
            <a:endParaRPr lang="ru-RU" sz="2800" dirty="0">
              <a:solidFill>
                <a:schemeClr val="tx1"/>
              </a:solidFill>
              <a:latin typeface="Times New Roman" pitchFamily="18" charset="0"/>
              <a:cs typeface="Times New Roman" pitchFamily="18" charset="0"/>
            </a:endParaRPr>
          </a:p>
        </p:txBody>
      </p:sp>
      <p:sp>
        <p:nvSpPr>
          <p:cNvPr id="4" name="Скругленный прямоугольник 3"/>
          <p:cNvSpPr/>
          <p:nvPr/>
        </p:nvSpPr>
        <p:spPr>
          <a:xfrm>
            <a:off x="428596" y="1142984"/>
            <a:ext cx="7858180" cy="150019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dirty="0" smtClean="0">
                <a:latin typeface="Times New Roman" pitchFamily="18" charset="0"/>
                <a:cs typeface="Times New Roman" pitchFamily="18" charset="0"/>
              </a:rPr>
              <a:t>                        Аграрлық </a:t>
            </a:r>
            <a:endParaRPr lang="ru-RU" sz="2400" dirty="0">
              <a:latin typeface="Times New Roman" pitchFamily="18" charset="0"/>
              <a:cs typeface="Times New Roman" pitchFamily="18" charset="0"/>
            </a:endParaRPr>
          </a:p>
        </p:txBody>
      </p:sp>
      <p:sp>
        <p:nvSpPr>
          <p:cNvPr id="7" name="Скругленный прямоугольник 6"/>
          <p:cNvSpPr/>
          <p:nvPr/>
        </p:nvSpPr>
        <p:spPr>
          <a:xfrm>
            <a:off x="428596" y="2928934"/>
            <a:ext cx="7858180" cy="150019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800" dirty="0" smtClean="0">
                <a:latin typeface="Times New Roman" pitchFamily="18" charset="0"/>
                <a:cs typeface="Times New Roman" pitchFamily="18" charset="0"/>
              </a:rPr>
              <a:t>                            өнеркәсіптік</a:t>
            </a:r>
            <a:endParaRPr lang="ru-RU" sz="2800" dirty="0">
              <a:latin typeface="Times New Roman" pitchFamily="18" charset="0"/>
              <a:cs typeface="Times New Roman" pitchFamily="18" charset="0"/>
            </a:endParaRPr>
          </a:p>
        </p:txBody>
      </p:sp>
      <p:sp>
        <p:nvSpPr>
          <p:cNvPr id="9" name="Скругленный прямоугольник 8"/>
          <p:cNvSpPr/>
          <p:nvPr/>
        </p:nvSpPr>
        <p:spPr>
          <a:xfrm>
            <a:off x="428596" y="4857760"/>
            <a:ext cx="7858180" cy="150019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800" dirty="0" smtClean="0">
                <a:latin typeface="Times New Roman" pitchFamily="18" charset="0"/>
                <a:cs typeface="Times New Roman" pitchFamily="18" charset="0"/>
              </a:rPr>
              <a:t>                              Ақпараттық </a:t>
            </a:r>
            <a:endParaRPr lang="ru-RU" sz="2800" dirty="0">
              <a:latin typeface="Times New Roman" pitchFamily="18" charset="0"/>
              <a:cs typeface="Times New Roman" pitchFamily="18" charset="0"/>
            </a:endParaRPr>
          </a:p>
        </p:txBody>
      </p:sp>
      <p:pic>
        <p:nvPicPr>
          <p:cNvPr id="3074" name="Picture 2" descr="C:\Users\Lenovo\Pictures\Camera Roll\Без названия (8).jpg"/>
          <p:cNvPicPr>
            <a:picLocks noChangeAspect="1" noChangeArrowheads="1"/>
          </p:cNvPicPr>
          <p:nvPr/>
        </p:nvPicPr>
        <p:blipFill>
          <a:blip r:embed="rId2"/>
          <a:srcRect/>
          <a:stretch>
            <a:fillRect/>
          </a:stretch>
        </p:blipFill>
        <p:spPr bwMode="auto">
          <a:xfrm>
            <a:off x="500034" y="1142984"/>
            <a:ext cx="3286148" cy="1528762"/>
          </a:xfrm>
          <a:prstGeom prst="rect">
            <a:avLst/>
          </a:prstGeom>
          <a:noFill/>
        </p:spPr>
      </p:pic>
      <p:pic>
        <p:nvPicPr>
          <p:cNvPr id="3075" name="Picture 3" descr="C:\Users\Lenovo\Pictures\Camera Roll\images (1).jpg"/>
          <p:cNvPicPr>
            <a:picLocks noChangeAspect="1" noChangeArrowheads="1"/>
          </p:cNvPicPr>
          <p:nvPr/>
        </p:nvPicPr>
        <p:blipFill>
          <a:blip r:embed="rId3"/>
          <a:srcRect/>
          <a:stretch>
            <a:fillRect/>
          </a:stretch>
        </p:blipFill>
        <p:spPr bwMode="auto">
          <a:xfrm>
            <a:off x="500034" y="2857496"/>
            <a:ext cx="3286148" cy="1547810"/>
          </a:xfrm>
          <a:prstGeom prst="rect">
            <a:avLst/>
          </a:prstGeom>
          <a:noFill/>
        </p:spPr>
      </p:pic>
      <p:pic>
        <p:nvPicPr>
          <p:cNvPr id="3076" name="Picture 4" descr="C:\Users\Lenovo\Pictures\Camera Roll\images (2).jpg"/>
          <p:cNvPicPr>
            <a:picLocks noChangeAspect="1" noChangeArrowheads="1"/>
          </p:cNvPicPr>
          <p:nvPr/>
        </p:nvPicPr>
        <p:blipFill>
          <a:blip r:embed="rId4"/>
          <a:srcRect/>
          <a:stretch>
            <a:fillRect/>
          </a:stretch>
        </p:blipFill>
        <p:spPr bwMode="auto">
          <a:xfrm>
            <a:off x="571472" y="4786322"/>
            <a:ext cx="3214710" cy="16002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500042"/>
            <a:ext cx="7972452" cy="5973910"/>
          </a:xfrm>
        </p:spPr>
        <p:txBody>
          <a:bodyPr>
            <a:normAutofit lnSpcReduction="10000"/>
          </a:bodyPr>
          <a:lstStyle/>
          <a:p>
            <a:pPr marL="457200" indent="-457200" algn="just">
              <a:buFont typeface="+mj-lt"/>
              <a:buAutoNum type="arabicPeriod"/>
            </a:pPr>
            <a:r>
              <a:rPr lang="ru-RU" b="1" dirty="0" err="1" smtClean="0">
                <a:latin typeface="Times New Roman" pitchFamily="18" charset="0"/>
                <a:cs typeface="Times New Roman" pitchFamily="18" charset="0"/>
              </a:rPr>
              <a:t>Аграрлық толқын</a:t>
            </a:r>
            <a:r>
              <a:rPr lang="en-US"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аграрлық мәдениеттердің пайда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болуы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Өркениеттің дәстүрлі түрлері көшпелі және отырықшы</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 егіншілікке негізделген,  мәдениеті осы дәстүрлі шаруашылықпен байланысты мәдениет түрі.</a:t>
            </a:r>
            <a:endParaRPr lang="ru-RU" dirty="0" smtClean="0">
              <a:latin typeface="Times New Roman" pitchFamily="18" charset="0"/>
              <a:cs typeface="Times New Roman" pitchFamily="18" charset="0"/>
            </a:endParaRPr>
          </a:p>
          <a:p>
            <a:pPr marL="457200" indent="-457200" algn="just">
              <a:buFont typeface="+mj-lt"/>
              <a:buAutoNum type="arabicPeriod"/>
            </a:pPr>
            <a:r>
              <a:rPr lang="kk-KZ" b="1" dirty="0" smtClean="0">
                <a:latin typeface="Times New Roman" pitchFamily="18" charset="0"/>
                <a:cs typeface="Times New Roman" pitchFamily="18" charset="0"/>
              </a:rPr>
              <a:t>Ө</a:t>
            </a:r>
            <a:r>
              <a:rPr lang="ru-RU" b="1" dirty="0" err="1" smtClean="0">
                <a:latin typeface="Times New Roman" pitchFamily="18" charset="0"/>
                <a:cs typeface="Times New Roman" pitchFamily="18" charset="0"/>
              </a:rPr>
              <a:t>нер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кәсіптік өндірістік толқын</a:t>
            </a:r>
            <a:r>
              <a:rPr lang="en-US" b="1" dirty="0" smtClean="0">
                <a:latin typeface="Times New Roman" pitchFamily="18" charset="0"/>
                <a:cs typeface="Times New Roman" pitchFamily="18" charset="0"/>
              </a:rPr>
              <a:t>-</a:t>
            </a:r>
            <a:r>
              <a:rPr lang="ru-RU" b="1"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бұл негізінен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батыс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елдерінде</a:t>
            </a:r>
            <a:r>
              <a:rPr lang="en-US"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басталған.</a:t>
            </a:r>
            <a:r>
              <a:rPr lang="en-US"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Индустрияланған өндіріс құралдарын пайдаланатын қоғамның мәдениеті. Өнеркәсіптік мәдениет </a:t>
            </a:r>
            <a:r>
              <a:rPr lang="ru-RU" dirty="0" smtClean="0">
                <a:latin typeface="Times New Roman" pitchFamily="18" charset="0"/>
                <a:cs typeface="Times New Roman" pitchFamily="18" charset="0"/>
              </a:rPr>
              <a:t>XIX </a:t>
            </a:r>
            <a:r>
              <a:rPr lang="kk-KZ" dirty="0" smtClean="0">
                <a:latin typeface="Times New Roman" pitchFamily="18" charset="0"/>
                <a:cs typeface="Times New Roman" pitchFamily="18" charset="0"/>
              </a:rPr>
              <a:t>ғасырда батыс елдерінде бастап дамып XXI ғасырда қарқынды даму жолына түсті.</a:t>
            </a:r>
            <a:endParaRPr lang="ru-RU" dirty="0" smtClean="0">
              <a:latin typeface="Times New Roman" pitchFamily="18" charset="0"/>
              <a:cs typeface="Times New Roman" pitchFamily="18" charset="0"/>
            </a:endParaRPr>
          </a:p>
          <a:p>
            <a:pPr marL="457200" indent="-457200" algn="just">
              <a:buFont typeface="+mj-lt"/>
              <a:buAutoNum type="arabicPeriod"/>
            </a:pPr>
            <a:r>
              <a:rPr lang="ru-RU" b="1" dirty="0" err="1" smtClean="0">
                <a:latin typeface="Times New Roman" pitchFamily="18" charset="0"/>
                <a:cs typeface="Times New Roman" pitchFamily="18" charset="0"/>
              </a:rPr>
              <a:t>Ақпараттық толқын</a:t>
            </a:r>
            <a:r>
              <a:rPr lang="en-US"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ақпараттық </a:t>
            </a:r>
            <a:r>
              <a:rPr lang="ru-RU" dirty="0" smtClean="0">
                <a:latin typeface="Times New Roman" pitchFamily="18" charset="0"/>
                <a:cs typeface="Times New Roman" pitchFamily="18" charset="0"/>
              </a:rPr>
              <a:t>технология, </a:t>
            </a:r>
            <a:r>
              <a:rPr lang="ru-RU" dirty="0" err="1" smtClean="0">
                <a:latin typeface="Times New Roman" pitchFamily="18" charset="0"/>
                <a:cs typeface="Times New Roman" pitchFamily="18" charset="0"/>
              </a:rPr>
              <a:t>ақпараттық жүйелер және сандық әлеммен тығыз байланысты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мәденеит түрі.</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ү</a:t>
            </a:r>
            <a:r>
              <a:rPr lang="ru-RU" dirty="0" err="1" smtClean="0">
                <a:latin typeface="Times New Roman" pitchFamily="18" charset="0"/>
                <a:cs typeface="Times New Roman" pitchFamily="18" charset="0"/>
              </a:rPr>
              <a:t>шінші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толқын қазіргі заманда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бүкіл әлемді қамтып отырған толқын.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Ақпараттық толқын заманында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сіздермен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өмір сүрудеміз.</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err="1" smtClean="0">
                <a:solidFill>
                  <a:schemeClr val="tx1"/>
                </a:solidFill>
                <a:latin typeface="Times New Roman" pitchFamily="18" charset="0"/>
                <a:cs typeface="Times New Roman" pitchFamily="18" charset="0"/>
              </a:rPr>
              <a:t>Хантингтон</a:t>
            </a:r>
            <a:r>
              <a:rPr lang="ru-RU" b="1" dirty="0" smtClean="0">
                <a:solidFill>
                  <a:schemeClr val="tx1"/>
                </a:solidFill>
                <a:latin typeface="Times New Roman" pitchFamily="18" charset="0"/>
                <a:cs typeface="Times New Roman" pitchFamily="18" charset="0"/>
              </a:rPr>
              <a:t> </a:t>
            </a:r>
            <a:r>
              <a:rPr lang="ru-RU" b="1" dirty="0" err="1" smtClean="0">
                <a:solidFill>
                  <a:schemeClr val="tx1"/>
                </a:solidFill>
                <a:latin typeface="Times New Roman" pitchFamily="18" charset="0"/>
                <a:cs typeface="Times New Roman" pitchFamily="18" charset="0"/>
              </a:rPr>
              <a:t>тұжырымы</a:t>
            </a:r>
            <a:r>
              <a:rPr lang="ru-RU" dirty="0" smtClean="0">
                <a:solidFill>
                  <a:schemeClr val="tx1"/>
                </a:solidFill>
                <a:latin typeface="Times New Roman" pitchFamily="18" charset="0"/>
                <a:cs typeface="Times New Roman" pitchFamily="18" charset="0"/>
              </a:rPr>
              <a:t> </a:t>
            </a:r>
            <a:br>
              <a:rPr lang="ru-RU" dirty="0" smtClean="0">
                <a:solidFill>
                  <a:schemeClr val="tx1"/>
                </a:solidFill>
                <a:latin typeface="Times New Roman" pitchFamily="18" charset="0"/>
                <a:cs typeface="Times New Roman" pitchFamily="18" charset="0"/>
              </a:rPr>
            </a:br>
            <a:endParaRPr lang="ru-RU" dirty="0">
              <a:solidFill>
                <a:schemeClr val="tx1"/>
              </a:solidFill>
              <a:latin typeface="Times New Roman" pitchFamily="18" charset="0"/>
              <a:cs typeface="Times New Roman" pitchFamily="18" charset="0"/>
            </a:endParaRPr>
          </a:p>
        </p:txBody>
      </p:sp>
      <p:sp>
        <p:nvSpPr>
          <p:cNvPr id="15" name="Содержимое 14"/>
          <p:cNvSpPr>
            <a:spLocks noGrp="1"/>
          </p:cNvSpPr>
          <p:nvPr>
            <p:ph sz="quarter" idx="1"/>
          </p:nvPr>
        </p:nvSpPr>
        <p:spPr>
          <a:xfrm>
            <a:off x="428596" y="1000108"/>
            <a:ext cx="7543824" cy="1071570"/>
          </a:xfrm>
        </p:spPr>
        <p:txBody>
          <a:bodyPr>
            <a:noAutofit/>
          </a:bodyPr>
          <a:lstStyle/>
          <a:p>
            <a:r>
              <a:rPr lang="ru-RU" sz="2000" dirty="0" err="1" smtClean="0">
                <a:latin typeface="Times New Roman" pitchFamily="18" charset="0"/>
                <a:cs typeface="Times New Roman" pitchFamily="18" charset="0"/>
              </a:rPr>
              <a:t>Бүгінгі күнің тарихи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мәдени типтеріне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келетін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болсақ, бұл</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err="1" smtClean="0">
                <a:latin typeface="Times New Roman" pitchFamily="18" charset="0"/>
                <a:cs typeface="Times New Roman" pitchFamily="18" charset="0"/>
              </a:rPr>
              <a:t>негізінен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Хантигтон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деген</a:t>
            </a:r>
            <a:r>
              <a:rPr lang="ru-RU" sz="2000" dirty="0" smtClean="0">
                <a:latin typeface="Times New Roman" pitchFamily="18" charset="0"/>
                <a:cs typeface="Times New Roman" pitchFamily="18" charset="0"/>
              </a:rPr>
              <a:t> АҚШ </a:t>
            </a:r>
            <a:r>
              <a:rPr lang="ru-RU" sz="2000" dirty="0" err="1" smtClean="0">
                <a:latin typeface="Times New Roman" pitchFamily="18" charset="0"/>
                <a:cs typeface="Times New Roman" pitchFamily="18" charset="0"/>
              </a:rPr>
              <a:t>ғалымы қарастырған ол</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err="1" smtClean="0">
                <a:latin typeface="Times New Roman" pitchFamily="18" charset="0"/>
                <a:cs typeface="Times New Roman" pitchFamily="18" charset="0"/>
              </a:rPr>
              <a:t>сегіз</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өркениетті атап</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өтеді</a:t>
            </a:r>
            <a:r>
              <a:rPr lang="ru-RU" sz="2000" dirty="0" smtClean="0">
                <a:latin typeface="Times New Roman" pitchFamily="18" charset="0"/>
                <a:cs typeface="Times New Roman" pitchFamily="18" charset="0"/>
              </a:rPr>
              <a:t>: </a:t>
            </a:r>
            <a:br>
              <a:rPr lang="ru-RU" sz="2000" dirty="0" smtClean="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
        <p:nvSpPr>
          <p:cNvPr id="16" name="Содержимое 15"/>
          <p:cNvSpPr>
            <a:spLocks noGrp="1"/>
          </p:cNvSpPr>
          <p:nvPr>
            <p:ph sz="quarter" idx="2"/>
          </p:nvPr>
        </p:nvSpPr>
        <p:spPr>
          <a:xfrm>
            <a:off x="285720" y="2000240"/>
            <a:ext cx="4929222" cy="4857760"/>
          </a:xfrm>
        </p:spPr>
        <p:txBody>
          <a:bodyPr>
            <a:noAutofit/>
          </a:bodyPr>
          <a:lstStyle/>
          <a:p>
            <a:r>
              <a:rPr lang="ru-RU" sz="2800" dirty="0" smtClean="0">
                <a:latin typeface="Times New Roman" pitchFamily="18" charset="0"/>
                <a:cs typeface="Times New Roman" pitchFamily="18" charset="0"/>
              </a:rPr>
              <a:t>1. </a:t>
            </a:r>
            <a:r>
              <a:rPr lang="ru-RU" sz="2800" dirty="0" err="1" smtClean="0">
                <a:latin typeface="Times New Roman" pitchFamily="18" charset="0"/>
                <a:cs typeface="Times New Roman" pitchFamily="18" charset="0"/>
              </a:rPr>
              <a:t>Батыс</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өркениеті.</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2. </a:t>
            </a:r>
            <a:r>
              <a:rPr lang="ru-RU" sz="2800" dirty="0" err="1" smtClean="0">
                <a:latin typeface="Times New Roman" pitchFamily="18" charset="0"/>
                <a:cs typeface="Times New Roman" pitchFamily="18" charset="0"/>
              </a:rPr>
              <a:t>Православиел</a:t>
            </a:r>
            <a:r>
              <a:rPr lang="ru-RU" sz="2800" smtClean="0">
                <a:latin typeface="Times New Roman" pitchFamily="18" charset="0"/>
                <a:cs typeface="Times New Roman" pitchFamily="18" charset="0"/>
              </a:rPr>
              <a:t> діқ </a:t>
            </a:r>
            <a:r>
              <a:rPr lang="ru-RU" sz="2800" dirty="0" err="1" smtClean="0">
                <a:latin typeface="Times New Roman" pitchFamily="18" charset="0"/>
                <a:cs typeface="Times New Roman" pitchFamily="18" charset="0"/>
              </a:rPr>
              <a:t>өркениет.</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3. </a:t>
            </a:r>
            <a:r>
              <a:rPr lang="ru-RU" sz="2800" dirty="0" err="1" smtClean="0">
                <a:latin typeface="Times New Roman" pitchFamily="18" charset="0"/>
                <a:cs typeface="Times New Roman" pitchFamily="18" charset="0"/>
              </a:rPr>
              <a:t>Латын</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Америкалық өркениет.</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4. Ислам </a:t>
            </a:r>
            <a:r>
              <a:rPr lang="ru-RU" sz="2800" dirty="0" err="1" smtClean="0">
                <a:latin typeface="Times New Roman" pitchFamily="18" charset="0"/>
                <a:cs typeface="Times New Roman" pitchFamily="18" charset="0"/>
              </a:rPr>
              <a:t>өркениеті</a:t>
            </a:r>
            <a:r>
              <a:rPr lang="ru-RU" sz="2800" dirty="0" smtClean="0">
                <a:latin typeface="Times New Roman" pitchFamily="18" charset="0"/>
                <a:cs typeface="Times New Roman" pitchFamily="18" charset="0"/>
              </a:rPr>
              <a:t>.</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5. </a:t>
            </a:r>
            <a:r>
              <a:rPr lang="ru-RU" sz="2800" dirty="0" err="1" smtClean="0">
                <a:latin typeface="Times New Roman" pitchFamily="18" charset="0"/>
                <a:cs typeface="Times New Roman" pitchFamily="18" charset="0"/>
              </a:rPr>
              <a:t>Конфуциандық өркениет.</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6. </a:t>
            </a:r>
            <a:r>
              <a:rPr lang="ru-RU" sz="2800" dirty="0" err="1" smtClean="0">
                <a:latin typeface="Times New Roman" pitchFamily="18" charset="0"/>
                <a:cs typeface="Times New Roman" pitchFamily="18" charset="0"/>
              </a:rPr>
              <a:t>Оңтүстік Азиялық немесе</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Буддалық өркениет.</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7. </a:t>
            </a:r>
            <a:r>
              <a:rPr lang="ru-RU" sz="2800" dirty="0" err="1" smtClean="0">
                <a:latin typeface="Times New Roman" pitchFamily="18" charset="0"/>
                <a:cs typeface="Times New Roman" pitchFamily="18" charset="0"/>
              </a:rPr>
              <a:t>Қиыр шығыстық негізінен</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синтоистік</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өркениет.</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8. </a:t>
            </a:r>
            <a:r>
              <a:rPr lang="ru-RU" sz="2800" dirty="0" err="1" smtClean="0">
                <a:latin typeface="Times New Roman" pitchFamily="18" charset="0"/>
                <a:cs typeface="Times New Roman" pitchFamily="18" charset="0"/>
              </a:rPr>
              <a:t>Африкалық өркениет.</a:t>
            </a:r>
            <a:r>
              <a:rPr lang="ru-RU" sz="2800" dirty="0" smtClean="0">
                <a:latin typeface="Times New Roman" pitchFamily="18" charset="0"/>
                <a:cs typeface="Times New Roman" pitchFamily="18" charset="0"/>
              </a:rPr>
              <a:t> </a:t>
            </a:r>
            <a:br>
              <a:rPr lang="ru-RU" sz="2800" dirty="0" smtClean="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pic>
        <p:nvPicPr>
          <p:cNvPr id="4098" name="Picture 2" descr="C:\Users\Lenovo\Pictures\Camera Roll\Без названия (9).jpg"/>
          <p:cNvPicPr>
            <a:picLocks noChangeAspect="1" noChangeArrowheads="1"/>
          </p:cNvPicPr>
          <p:nvPr/>
        </p:nvPicPr>
        <p:blipFill>
          <a:blip r:embed="rId2"/>
          <a:srcRect/>
          <a:stretch>
            <a:fillRect/>
          </a:stretch>
        </p:blipFill>
        <p:spPr bwMode="auto">
          <a:xfrm>
            <a:off x="5357818" y="1928802"/>
            <a:ext cx="3429024" cy="2500330"/>
          </a:xfrm>
          <a:prstGeom prst="rect">
            <a:avLst/>
          </a:prstGeom>
          <a:noFill/>
        </p:spPr>
      </p:pic>
      <p:sp>
        <p:nvSpPr>
          <p:cNvPr id="21" name="Скругленный прямоугольник 20"/>
          <p:cNvSpPr/>
          <p:nvPr/>
        </p:nvSpPr>
        <p:spPr>
          <a:xfrm>
            <a:off x="5429256" y="4500546"/>
            <a:ext cx="3429024" cy="2357454"/>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b="1" dirty="0" err="1" smtClean="0"/>
              <a:t>Хантингтон</a:t>
            </a:r>
            <a:r>
              <a:rPr lang="ru-RU" b="1" dirty="0" smtClean="0"/>
              <a:t> </a:t>
            </a:r>
            <a:r>
              <a:rPr lang="ru-RU" b="1" dirty="0" err="1" smtClean="0"/>
              <a:t>Сэмуель</a:t>
            </a:r>
            <a:r>
              <a:rPr lang="ru-RU" b="1" dirty="0" smtClean="0"/>
              <a:t> </a:t>
            </a:r>
            <a:r>
              <a:rPr lang="ru-RU" dirty="0" smtClean="0"/>
              <a:t>-</a:t>
            </a:r>
            <a:br>
              <a:rPr lang="ru-RU" dirty="0" smtClean="0"/>
            </a:br>
            <a:r>
              <a:rPr lang="ru-RU" dirty="0" err="1" smtClean="0"/>
              <a:t>американдық саясаттанушы</a:t>
            </a:r>
            <a:r>
              <a:rPr lang="ru-RU" dirty="0" smtClean="0"/>
              <a:t>,</a:t>
            </a:r>
            <a:br>
              <a:rPr lang="ru-RU" dirty="0" smtClean="0"/>
            </a:br>
            <a:r>
              <a:rPr lang="ru-RU" dirty="0" smtClean="0"/>
              <a:t>Гарвард </a:t>
            </a:r>
            <a:r>
              <a:rPr lang="ru-RU" dirty="0" err="1" smtClean="0"/>
              <a:t>университетінің</a:t>
            </a:r>
            <a:r>
              <a:rPr lang="ru-RU" dirty="0" smtClean="0"/>
              <a:t/>
            </a:r>
            <a:br>
              <a:rPr lang="ru-RU" dirty="0" smtClean="0"/>
            </a:br>
            <a:r>
              <a:rPr lang="ru-RU" dirty="0" smtClean="0"/>
              <a:t>профессоры. </a:t>
            </a:r>
            <a:br>
              <a:rPr lang="ru-RU" dirty="0" smtClean="0"/>
            </a:b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sz="quarter" idx="1"/>
          </p:nvPr>
        </p:nvSpPr>
        <p:spPr>
          <a:xfrm>
            <a:off x="457200" y="714356"/>
            <a:ext cx="7467600" cy="5759596"/>
          </a:xfrm>
        </p:spPr>
        <p:txBody>
          <a:bodyPr>
            <a:normAutofit/>
          </a:bodyPr>
          <a:lstStyle/>
          <a:p>
            <a:r>
              <a:rPr lang="ru-RU" sz="2800" dirty="0" err="1" smtClean="0">
                <a:latin typeface="Times New Roman" pitchFamily="18" charset="0"/>
                <a:cs typeface="Times New Roman" pitchFamily="18" charset="0"/>
              </a:rPr>
              <a:t>Қазақстан </a:t>
            </a:r>
            <a:r>
              <a:rPr lang="ru-RU" sz="2800" dirty="0" smtClean="0">
                <a:latin typeface="Times New Roman" pitchFamily="18" charset="0"/>
                <a:cs typeface="Times New Roman" pitchFamily="18" charset="0"/>
              </a:rPr>
              <a:t>осы </a:t>
            </a:r>
            <a:r>
              <a:rPr lang="ru-RU" sz="2800" dirty="0" err="1" smtClean="0">
                <a:latin typeface="Times New Roman" pitchFamily="18" charset="0"/>
                <a:cs typeface="Times New Roman" pitchFamily="18" charset="0"/>
              </a:rPr>
              <a:t>өркениеттердің ішінде</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өзінің</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err="1" smtClean="0">
                <a:latin typeface="Times New Roman" pitchFamily="18" charset="0"/>
                <a:cs typeface="Times New Roman" pitchFamily="18" charset="0"/>
              </a:rPr>
              <a:t>сенім</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нанымдары</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бойынша</a:t>
            </a:r>
            <a:r>
              <a:rPr lang="ru-RU" sz="2800" dirty="0" smtClean="0">
                <a:latin typeface="Times New Roman" pitchFamily="18" charset="0"/>
                <a:cs typeface="Times New Roman" pitchFamily="18" charset="0"/>
              </a:rPr>
              <a:t> ислам </a:t>
            </a:r>
            <a:r>
              <a:rPr lang="ru-RU" sz="2800" dirty="0" err="1" smtClean="0">
                <a:latin typeface="Times New Roman" pitchFamily="18" charset="0"/>
                <a:cs typeface="Times New Roman" pitchFamily="18" charset="0"/>
              </a:rPr>
              <a:t>өркениеттіне жатады</a:t>
            </a:r>
            <a:r>
              <a:rPr lang="ru-RU" sz="2800" dirty="0" smtClean="0">
                <a:latin typeface="Times New Roman" pitchFamily="18" charset="0"/>
                <a:cs typeface="Times New Roman" pitchFamily="18" charset="0"/>
              </a:rPr>
              <a:t>.</a:t>
            </a:r>
            <a:br>
              <a:rPr lang="ru-RU" sz="2800" dirty="0" smtClean="0">
                <a:latin typeface="Times New Roman" pitchFamily="18" charset="0"/>
                <a:cs typeface="Times New Roman" pitchFamily="18" charset="0"/>
              </a:rPr>
            </a:br>
            <a:r>
              <a:rPr lang="ru-RU" sz="2800" dirty="0" err="1" smtClean="0">
                <a:latin typeface="Times New Roman" pitchFamily="18" charset="0"/>
                <a:cs typeface="Times New Roman" pitchFamily="18" charset="0"/>
              </a:rPr>
              <a:t>Қазақстан үш өркениеттің тоғысқан жерінде</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ислам </a:t>
            </a:r>
            <a:r>
              <a:rPr lang="ru-RU" sz="2800" dirty="0" err="1" smtClean="0">
                <a:latin typeface="Times New Roman" pitchFamily="18" charset="0"/>
                <a:cs typeface="Times New Roman" pitchFamily="18" charset="0"/>
              </a:rPr>
              <a:t>өркениеті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конфуциялық өркениеттің және проваславиялық өркениеттің тоғысқан жерінде</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орналасқан</a:t>
            </a:r>
            <a:r>
              <a:rPr lang="ru-RU" sz="2800" dirty="0" smtClean="0">
                <a:latin typeface="Times New Roman" pitchFamily="18" charset="0"/>
                <a:cs typeface="Times New Roman" pitchFamily="18" charset="0"/>
              </a:rPr>
              <a:t>. </a:t>
            </a:r>
            <a:br>
              <a:rPr lang="ru-RU" sz="2800" dirty="0" smtClean="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2800" b="1" dirty="0" smtClean="0">
                <a:solidFill>
                  <a:schemeClr val="tx1"/>
                </a:solidFill>
                <a:latin typeface="Times New Roman" pitchFamily="18" charset="0"/>
                <a:cs typeface="Times New Roman" pitchFamily="18" charset="0"/>
              </a:rPr>
              <a:t>2</a:t>
            </a:r>
            <a:r>
              <a:rPr lang="kk-KZ" sz="2800" b="1" dirty="0" smtClean="0">
                <a:solidFill>
                  <a:schemeClr val="tx1"/>
                </a:solidFill>
                <a:latin typeface="Times New Roman" pitchFamily="18" charset="0"/>
                <a:cs typeface="Times New Roman" pitchFamily="18" charset="0"/>
              </a:rPr>
              <a:t>.Мәдениет формалалары</a:t>
            </a:r>
            <a:br>
              <a:rPr lang="kk-KZ" sz="2800" b="1" dirty="0" smtClean="0">
                <a:solidFill>
                  <a:schemeClr val="tx1"/>
                </a:solidFill>
                <a:latin typeface="Times New Roman" pitchFamily="18" charset="0"/>
                <a:cs typeface="Times New Roman" pitchFamily="18" charset="0"/>
              </a:rPr>
            </a:br>
            <a:endParaRPr lang="ru-RU" sz="2800" b="1" dirty="0">
              <a:solidFill>
                <a:schemeClr val="tx1"/>
              </a:solidFill>
            </a:endParaRPr>
          </a:p>
        </p:txBody>
      </p:sp>
      <p:sp>
        <p:nvSpPr>
          <p:cNvPr id="3" name="Содержимое 2"/>
          <p:cNvSpPr>
            <a:spLocks noGrp="1"/>
          </p:cNvSpPr>
          <p:nvPr>
            <p:ph sz="quarter" idx="1"/>
          </p:nvPr>
        </p:nvSpPr>
        <p:spPr>
          <a:xfrm>
            <a:off x="457200" y="1214422"/>
            <a:ext cx="8115328" cy="5259530"/>
          </a:xfrm>
        </p:spPr>
        <p:txBody>
          <a:bodyPr/>
          <a:lstStyle/>
          <a:p>
            <a:pPr algn="just"/>
            <a:endParaRPr lang="kk-KZ"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Мәдениет формалары дегеніміз оны құрайтын құрамдас бөліктері, мәдениет түрлері. Кез келген мәдениетті оның формалалары құрайды. Мүндағы мәдениет формалары деп отырғанымыз: миф, өнер, дін, мораль, философиа, құқық, саясат, ғылым, техника және басқалары. </a:t>
            </a:r>
          </a:p>
          <a:p>
            <a:pPr algn="just"/>
            <a:endParaRPr lang="kk-KZ"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Мәдениет халықтың мәтериалдық және рухани мәдениетінен қалыптасқандықтан ондағы өнер, салт</a:t>
            </a:r>
            <a:r>
              <a:rPr lang="en-US"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дәстүр, дін, тіл, ғылым және т.б. Орыны ерекше. </a:t>
            </a:r>
            <a:endParaRPr lang="ru-RU"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8043890" cy="6116786"/>
          </a:xfrm>
        </p:spPr>
        <p:txBody>
          <a:bodyPr/>
          <a:lstStyle/>
          <a:p>
            <a:r>
              <a:rPr lang="kk-KZ" dirty="0" smtClean="0">
                <a:latin typeface="Times New Roman" pitchFamily="18" charset="0"/>
                <a:cs typeface="Times New Roman" pitchFamily="18" charset="0"/>
              </a:rPr>
              <a:t>Ең ежелгі мәдениет формасы ретінде </a:t>
            </a:r>
            <a:r>
              <a:rPr lang="kk-KZ" b="1" dirty="0" smtClean="0">
                <a:latin typeface="Times New Roman" pitchFamily="18" charset="0"/>
                <a:cs typeface="Times New Roman" pitchFamily="18" charset="0"/>
              </a:rPr>
              <a:t>мифті</a:t>
            </a:r>
            <a:r>
              <a:rPr lang="zh-CN" altLang="en-US" dirty="0" smtClean="0">
                <a:latin typeface="Times New Roman" pitchFamily="18" charset="0"/>
                <a:cs typeface="Times New Roman" pitchFamily="18" charset="0"/>
              </a:rPr>
              <a:t>（</a:t>
            </a:r>
            <a:r>
              <a:rPr lang="kk-KZ" altLang="zh-CN" dirty="0" smtClean="0">
                <a:latin typeface="Times New Roman" pitchFamily="18" charset="0"/>
                <a:cs typeface="Times New Roman" pitchFamily="18" charset="0"/>
              </a:rPr>
              <a:t>аңыз</a:t>
            </a:r>
            <a:r>
              <a:rPr lang="zh-CN" altLang="en-US"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 қарастырамыз. Грек тілінен “миф” сөзі </a:t>
            </a:r>
            <a:r>
              <a:rPr lang="en-US"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аңыз, ертегі мағынасын береді. Миф адамдардың дүние танымының көрінісі.  </a:t>
            </a:r>
          </a:p>
          <a:p>
            <a:r>
              <a:rPr lang="kk-KZ" dirty="0" smtClean="0">
                <a:latin typeface="Times New Roman" pitchFamily="18" charset="0"/>
                <a:cs typeface="Times New Roman" pitchFamily="18" charset="0"/>
              </a:rPr>
              <a:t>Мифтер арқылы жер бетіндегі тіршіліктің пайда болуы, халықтардың жаратылысы, жалпы дүниенің құрлысы,  табиғат құбылыстары және т.б туралы мыңдаған жылдар бұрынғы түсініктер, көзқарастар осы заманға жетіп отыр. </a:t>
            </a:r>
          </a:p>
          <a:p>
            <a:r>
              <a:rPr lang="kk-KZ" dirty="0" smtClean="0">
                <a:latin typeface="Times New Roman" pitchFamily="18" charset="0"/>
                <a:cs typeface="Times New Roman" pitchFamily="18" charset="0"/>
              </a:rPr>
              <a:t>Адамдардың ең алғашқы дүние танымы мифологиялық дүние таным болған. </a:t>
            </a:r>
          </a:p>
          <a:p>
            <a:r>
              <a:rPr lang="kk-KZ" dirty="0" smtClean="0">
                <a:latin typeface="Times New Roman" pitchFamily="18" charset="0"/>
                <a:cs typeface="Times New Roman" pitchFamily="18" charset="0"/>
              </a:rPr>
              <a:t>Миф дінмен тығыз байланысты. Олар ертегі емес, өйткені жұрт оларға дінге сенгендей сенген, мифты адамдар өзін қоршаған әлемді түсіну үшін ойлап шығарады. Оалр адамдардың әлемге қызығушылығынң көркінісі. </a:t>
            </a:r>
          </a:p>
          <a:p>
            <a:endParaRPr lang="ru-RU"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1214422"/>
            <a:ext cx="8115328" cy="5259530"/>
          </a:xfrm>
        </p:spPr>
        <p:txBody>
          <a:bodyPr/>
          <a:lstStyle/>
          <a:p>
            <a:pPr algn="just"/>
            <a:r>
              <a:rPr lang="kk-KZ" dirty="0" smtClean="0">
                <a:latin typeface="Times New Roman" pitchFamily="18" charset="0"/>
                <a:cs typeface="Times New Roman" pitchFamily="18" charset="0"/>
              </a:rPr>
              <a:t>Мифтерде </a:t>
            </a:r>
            <a:r>
              <a:rPr lang="kk-KZ" b="1" dirty="0" smtClean="0">
                <a:latin typeface="Times New Roman" pitchFamily="18" charset="0"/>
                <a:cs typeface="Times New Roman" pitchFamily="18" charset="0"/>
              </a:rPr>
              <a:t>мистика</a:t>
            </a:r>
            <a:r>
              <a:rPr lang="en-US" b="1" dirty="0" smtClean="0">
                <a:latin typeface="Times New Roman" pitchFamily="18" charset="0"/>
                <a:cs typeface="Times New Roman" pitchFamily="18" charset="0"/>
              </a:rPr>
              <a:t>-</a:t>
            </a:r>
            <a:r>
              <a:rPr lang="kk-KZ" b="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яғыни, тілсім күштерге, құпиа о дүниелік күштерге сенім, жұмбақ, түсініксіз құбылыстарға сену және </a:t>
            </a:r>
            <a:r>
              <a:rPr lang="kk-KZ" b="1" dirty="0" smtClean="0">
                <a:latin typeface="Times New Roman" pitchFamily="18" charset="0"/>
                <a:cs typeface="Times New Roman" pitchFamily="18" charset="0"/>
              </a:rPr>
              <a:t>магия</a:t>
            </a:r>
            <a:r>
              <a:rPr lang="en-US" b="1" dirty="0" smtClean="0">
                <a:latin typeface="Times New Roman" pitchFamily="18" charset="0"/>
                <a:cs typeface="Times New Roman" pitchFamily="18" charset="0"/>
              </a:rPr>
              <a:t>-</a:t>
            </a:r>
            <a:r>
              <a:rPr lang="kk-KZ" b="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сиқыршылық, көз байлау, адамның табиғыи үрдіске араласу, өзінше өзгеріске талпыну тілегі орын алады. </a:t>
            </a:r>
          </a:p>
          <a:p>
            <a:pPr algn="just"/>
            <a:r>
              <a:rPr lang="kk-KZ" dirty="0" smtClean="0">
                <a:latin typeface="Times New Roman" pitchFamily="18" charset="0"/>
                <a:cs typeface="Times New Roman" pitchFamily="18" charset="0"/>
              </a:rPr>
              <a:t>Мифтерде құдайлар, батырлар, ерекше қасиеті бар адамдар, жануарлар мен жауыз күштер әрекет етеді. </a:t>
            </a:r>
            <a:endParaRPr lang="ru-RU"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85728"/>
            <a:ext cx="8258204" cy="6188224"/>
          </a:xfrm>
        </p:spPr>
        <p:txBody>
          <a:bodyPr/>
          <a:lstStyle/>
          <a:p>
            <a:pPr algn="just"/>
            <a:endParaRPr lang="kk-KZ"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Мәдениет түрлерінің ішінде діннің маңызы аса зор. Дін адамзаттың рухани өмірінің және қоғамның саласының бір бөлігі бболып саналады. Онысыз мәдениеттің өмір сүріуі мүмкін емес. </a:t>
            </a:r>
          </a:p>
          <a:p>
            <a:pPr algn="just"/>
            <a:endParaRPr lang="kk-KZ"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Дінде адамгершілік мәселесі, жалпыға ортақ құндылықтар, мораль, рухани</a:t>
            </a:r>
            <a:r>
              <a:rPr lang="en-US"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мәдени түсініктер жатады. </a:t>
            </a:r>
          </a:p>
          <a:p>
            <a:pPr algn="just"/>
            <a:endParaRPr lang="kk-KZ"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Дін қоғамдағы реттеуші, қоғамдағы адамдардың тәртібін, ойын ретке келтіретін реттеуші күш болып саналады. Дінді мәдени құбылыс ретінде ұғынуда оның пайда болуы мен міндетін түсінудің маңыздылығы зор. </a:t>
            </a:r>
            <a:endParaRPr lang="ru-RU"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28596" y="214290"/>
            <a:ext cx="8286808" cy="6259662"/>
          </a:xfrm>
        </p:spPr>
        <p:txBody>
          <a:bodyPr/>
          <a:lstStyle/>
          <a:p>
            <a:pPr algn="just"/>
            <a:r>
              <a:rPr lang="kk-KZ" dirty="0" smtClean="0">
                <a:latin typeface="Times New Roman" pitchFamily="18" charset="0"/>
                <a:cs typeface="Times New Roman" pitchFamily="18" charset="0"/>
              </a:rPr>
              <a:t>Алғашқы діндерді зерртеуге көптеген ғалымдар ізеніс жасаған болатын: алғашқы этнографы Э.Б.Тайлор </a:t>
            </a:r>
            <a:r>
              <a:rPr lang="en-US" dirty="0" smtClean="0">
                <a:latin typeface="Times New Roman" pitchFamily="18" charset="0"/>
                <a:cs typeface="Times New Roman" pitchFamily="18" charset="0"/>
              </a:rPr>
              <a:t>(1832-1917</a:t>
            </a:r>
            <a:r>
              <a:rPr lang="kk-KZ" dirty="0" smtClean="0">
                <a:latin typeface="Times New Roman" pitchFamily="18" charset="0"/>
                <a:cs typeface="Times New Roman" pitchFamily="18" charset="0"/>
              </a:rPr>
              <a:t>ж.ж.</a:t>
            </a:r>
            <a:r>
              <a:rPr lang="en-US"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 алғашқы дін танушы дәне этнолог Д. Фрезер</a:t>
            </a:r>
            <a:r>
              <a:rPr lang="ru-RU" dirty="0" smtClean="0">
                <a:latin typeface="Times New Roman" pitchFamily="18" charset="0"/>
                <a:cs typeface="Times New Roman" pitchFamily="18" charset="0"/>
              </a:rPr>
              <a:t>(1857-1939 ж.ж.)</a:t>
            </a:r>
            <a:r>
              <a:rPr lang="kk-KZ" dirty="0" smtClean="0">
                <a:latin typeface="Times New Roman" pitchFamily="18" charset="0"/>
                <a:cs typeface="Times New Roman" pitchFamily="18" charset="0"/>
              </a:rPr>
              <a:t>, франсуздық этнограф және психолог Л.Леви</a:t>
            </a: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Брюль</a:t>
            </a:r>
            <a:r>
              <a:rPr lang="ru-RU" dirty="0" smtClean="0">
                <a:latin typeface="Times New Roman" pitchFamily="18" charset="0"/>
                <a:cs typeface="Times New Roman" pitchFamily="18" charset="0"/>
              </a:rPr>
              <a:t>(1857-1939ж.ж.)</a:t>
            </a:r>
            <a:r>
              <a:rPr lang="kk-KZ" dirty="0" smtClean="0">
                <a:latin typeface="Times New Roman" pitchFamily="18" charset="0"/>
                <a:cs typeface="Times New Roman" pitchFamily="18" charset="0"/>
              </a:rPr>
              <a:t>, т.б ғалымдар қарастырған.</a:t>
            </a:r>
          </a:p>
          <a:p>
            <a:pPr algn="just"/>
            <a:r>
              <a:rPr lang="kk-KZ" dirty="0" smtClean="0">
                <a:latin typeface="Times New Roman" pitchFamily="18" charset="0"/>
                <a:cs typeface="Times New Roman" pitchFamily="18" charset="0"/>
              </a:rPr>
              <a:t>Көптеген ғалымдар алғашқы діндер туралы зерттеуінде діндердің мазмұнын ашуға көмектесетін терминлер мен ұғымдарды қарастыруға мән берген. Анимизм </a:t>
            </a: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латын</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тілінен аударғанда “жан” деген сөз</a:t>
            </a:r>
            <a:r>
              <a:rPr lang="ru-RU"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әленмдегінің бәрінде, оның ішінде адамның да өзінде тәуелсіз жаны болады деген ұғым. Кейінгі дамыған діндерде жан ұғымы өзгеріске ұшырады. Христандық және исламда адамда ғана жан бар деп есептеледі.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8043890" cy="6116786"/>
          </a:xfrm>
        </p:spPr>
        <p:txBody>
          <a:bodyPr/>
          <a:lstStyle/>
          <a:p>
            <a:r>
              <a:rPr lang="kk-KZ" dirty="0" smtClean="0"/>
              <a:t>Алғашқы адамдар қоршаған ортаның бәрінің жаны бар, құпиа күштер бар деп білді. Олар бұл күштердің өзіне көмектесетінін, жаулардан қорғағанын қалады. Заттарға </a:t>
            </a:r>
            <a:r>
              <a:rPr lang="ru-RU" dirty="0" smtClean="0"/>
              <a:t>(</a:t>
            </a:r>
            <a:r>
              <a:rPr lang="ru-RU" dirty="0" err="1" smtClean="0"/>
              <a:t>фетишке</a:t>
            </a:r>
            <a:r>
              <a:rPr lang="ru-RU" dirty="0" smtClean="0"/>
              <a:t> ) </a:t>
            </a:r>
            <a:r>
              <a:rPr lang="kk-KZ" dirty="0" smtClean="0"/>
              <a:t>табыну, өзін қорғайтынына сену фетишизм деп аталады. </a:t>
            </a:r>
          </a:p>
          <a:p>
            <a:r>
              <a:rPr lang="kk-KZ" dirty="0" smtClean="0"/>
              <a:t>Фетишизм</a:t>
            </a:r>
            <a:r>
              <a:rPr lang="en-US" dirty="0" smtClean="0"/>
              <a:t>-</a:t>
            </a:r>
            <a:r>
              <a:rPr lang="kk-KZ" dirty="0" smtClean="0"/>
              <a:t> франсуз тілінен аударғанда тұмар, қасиетті күші бар заттар дегенді білдіреді.әсіресе ежелгі заманға тән сенім. </a:t>
            </a:r>
          </a:p>
          <a:p>
            <a:r>
              <a:rPr lang="kk-KZ" dirty="0" smtClean="0"/>
              <a:t>Фетишизммен қатар қандайда бір жануар немесе өсімдік адамдардың, рудың ата</a:t>
            </a:r>
            <a:r>
              <a:rPr lang="en-US" dirty="0" smtClean="0"/>
              <a:t>-</a:t>
            </a:r>
            <a:r>
              <a:rPr lang="kk-KZ" dirty="0" smtClean="0"/>
              <a:t>бабасы </a:t>
            </a:r>
            <a:r>
              <a:rPr lang="ru-RU" dirty="0" smtClean="0"/>
              <a:t>(тотем</a:t>
            </a:r>
            <a:r>
              <a:rPr lang="kk-KZ" dirty="0" smtClean="0"/>
              <a:t>і</a:t>
            </a:r>
            <a:r>
              <a:rPr lang="ru-RU" dirty="0" smtClean="0"/>
              <a:t>) </a:t>
            </a:r>
            <a:r>
              <a:rPr lang="ru-RU" dirty="0" err="1" smtClean="0"/>
              <a:t>деп</a:t>
            </a:r>
            <a:r>
              <a:rPr lang="ru-RU" dirty="0" smtClean="0"/>
              <a:t> </a:t>
            </a:r>
            <a:r>
              <a:rPr lang="ru-RU" dirty="0" err="1" smtClean="0"/>
              <a:t>танылған тотемизмсенімі</a:t>
            </a:r>
            <a:r>
              <a:rPr lang="ru-RU" dirty="0" smtClean="0"/>
              <a:t> бар. Тотемизм- </a:t>
            </a:r>
            <a:r>
              <a:rPr lang="ru-RU" dirty="0" err="1" smtClean="0"/>
              <a:t>белгілі</a:t>
            </a:r>
            <a:r>
              <a:rPr lang="ru-RU" dirty="0" smtClean="0"/>
              <a:t> </a:t>
            </a:r>
            <a:r>
              <a:rPr lang="ru-RU" dirty="0" err="1" smtClean="0"/>
              <a:t>бір</a:t>
            </a:r>
            <a:r>
              <a:rPr lang="ru-RU" dirty="0" smtClean="0"/>
              <a:t> </a:t>
            </a:r>
            <a:r>
              <a:rPr lang="ru-RU" dirty="0" err="1" smtClean="0"/>
              <a:t>халықтың, ру</a:t>
            </a:r>
            <a:r>
              <a:rPr lang="ru-RU" dirty="0" smtClean="0"/>
              <a:t> </a:t>
            </a:r>
            <a:r>
              <a:rPr lang="ru-RU" dirty="0" err="1" smtClean="0"/>
              <a:t>тайпаның қандайда бір</a:t>
            </a:r>
            <a:r>
              <a:rPr lang="ru-RU" dirty="0" smtClean="0"/>
              <a:t> </a:t>
            </a:r>
            <a:r>
              <a:rPr lang="ru-RU" dirty="0" err="1" smtClean="0"/>
              <a:t>жан</a:t>
            </a:r>
            <a:r>
              <a:rPr lang="ru-RU" dirty="0" smtClean="0"/>
              <a:t> </a:t>
            </a:r>
            <a:r>
              <a:rPr lang="ru-RU" dirty="0" err="1" smtClean="0"/>
              <a:t>жануарлармен</a:t>
            </a:r>
            <a:r>
              <a:rPr lang="ru-RU" dirty="0" smtClean="0"/>
              <a:t>, </a:t>
            </a:r>
            <a:r>
              <a:rPr lang="ru-RU" dirty="0" err="1" smtClean="0"/>
              <a:t>өсімдіктер </a:t>
            </a:r>
            <a:r>
              <a:rPr lang="ru-RU" dirty="0" smtClean="0"/>
              <a:t>мен </a:t>
            </a:r>
            <a:r>
              <a:rPr lang="ru-RU" dirty="0" err="1" smtClean="0"/>
              <a:t>тылсым</a:t>
            </a:r>
            <a:r>
              <a:rPr lang="ru-RU" dirty="0" smtClean="0"/>
              <a:t> </a:t>
            </a:r>
            <a:r>
              <a:rPr lang="ru-RU" dirty="0" err="1" smtClean="0"/>
              <a:t>байланысы</a:t>
            </a:r>
            <a:r>
              <a:rPr lang="ru-RU" dirty="0" smtClean="0"/>
              <a:t> бар </a:t>
            </a:r>
            <a:r>
              <a:rPr lang="ru-RU" dirty="0" err="1" smtClean="0"/>
              <a:t>деп</a:t>
            </a:r>
            <a:r>
              <a:rPr lang="ru-RU" dirty="0" smtClean="0"/>
              <a:t> </a:t>
            </a:r>
            <a:r>
              <a:rPr lang="ru-RU" dirty="0" err="1" smtClean="0"/>
              <a:t>есептейтін</a:t>
            </a:r>
            <a:r>
              <a:rPr lang="ru-RU" dirty="0" smtClean="0"/>
              <a:t> </a:t>
            </a:r>
            <a:r>
              <a:rPr lang="ru-RU" dirty="0" err="1" smtClean="0"/>
              <a:t>ежелгі</a:t>
            </a:r>
            <a:r>
              <a:rPr lang="ru-RU" dirty="0" smtClean="0"/>
              <a:t> </a:t>
            </a:r>
            <a:r>
              <a:rPr lang="ru-RU" dirty="0" err="1" smtClean="0"/>
              <a:t>наным</a:t>
            </a:r>
            <a:r>
              <a:rPr lang="ru-RU" dirty="0" smtClean="0"/>
              <a:t> </a:t>
            </a:r>
            <a:r>
              <a:rPr lang="en-US" dirty="0" smtClean="0"/>
              <a:t>–</a:t>
            </a:r>
            <a:r>
              <a:rPr lang="kk-KZ" dirty="0" smtClean="0"/>
              <a:t>сенім.</a:t>
            </a:r>
          </a:p>
          <a:p>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8115328" cy="6116786"/>
          </a:xfrm>
        </p:spPr>
        <p:txBody>
          <a:bodyPr>
            <a:normAutofit fontScale="92500" lnSpcReduction="10000"/>
          </a:bodyPr>
          <a:lstStyle/>
          <a:p>
            <a:r>
              <a:rPr lang="ru-RU" b="1" dirty="0" smtClean="0"/>
              <a:t>Бек</a:t>
            </a:r>
            <a:r>
              <a:rPr lang="kk-KZ" b="1" dirty="0" smtClean="0"/>
              <a:t>ітуге арналған сүрақтар</a:t>
            </a:r>
          </a:p>
          <a:p>
            <a:r>
              <a:rPr lang="kk-KZ" dirty="0" smtClean="0"/>
              <a:t>Мәдениет анатомиясы ұғымын түсіндіріңіз.</a:t>
            </a:r>
          </a:p>
          <a:p>
            <a:r>
              <a:rPr lang="kk-KZ" dirty="0" smtClean="0"/>
              <a:t>Мәдениет типологиясында қарастырылатын, көтерілетін негізгі мәселелердіатаңыз.</a:t>
            </a:r>
          </a:p>
          <a:p>
            <a:r>
              <a:rPr lang="ru-RU" dirty="0" smtClean="0"/>
              <a:t>XIX</a:t>
            </a:r>
            <a:r>
              <a:rPr lang="en-US" dirty="0" smtClean="0"/>
              <a:t> </a:t>
            </a:r>
            <a:r>
              <a:rPr lang="kk-KZ" dirty="0" smtClean="0"/>
              <a:t>ғасырда кейбір мәдениет түрлерінің үстемдікке ие болуына қандай факторлар әсер етті</a:t>
            </a:r>
          </a:p>
          <a:p>
            <a:r>
              <a:rPr lang="kk-KZ" dirty="0" smtClean="0"/>
              <a:t>О.Шпенглер мен Н.Данилевский еңбектеріндегі мәдениет түрлерін жіктеудегі көз қарастарына талдау жасаңыз.</a:t>
            </a:r>
          </a:p>
          <a:p>
            <a:r>
              <a:rPr lang="kk-KZ" dirty="0" smtClean="0"/>
              <a:t>С.Хантингтон мәдениеттің, өркениеттің қандай түрлерін атап көрсетті және осы жіктеліс бойынша қазақстан қай мәдениет түрлеріне жатады.</a:t>
            </a:r>
          </a:p>
          <a:p>
            <a:r>
              <a:rPr lang="kk-KZ" dirty="0" smtClean="0"/>
              <a:t>Ең алғашқы діни түсініктер және оларға жекежеке түсініктеме беріңіз</a:t>
            </a:r>
          </a:p>
          <a:p>
            <a:r>
              <a:rPr lang="kk-KZ" dirty="0" smtClean="0"/>
              <a:t>Миф ұғымы және оның адам өмірінлегі алатын орыны </a:t>
            </a:r>
          </a:p>
          <a:p>
            <a:r>
              <a:rPr lang="kk-KZ" dirty="0" smtClean="0"/>
              <a:t>Мәдениеттің өркениеттік ерекшелктері бойына бөлнген типтерін атаңыз</a:t>
            </a:r>
          </a:p>
          <a:p>
            <a:endParaRPr lang="ru-RU" dirty="0" smtClean="0"/>
          </a:p>
          <a:p>
            <a:endParaRPr lang="kk-KZ" dirty="0" smtClean="0"/>
          </a:p>
          <a:p>
            <a:endParaRPr lang="ru-RU"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2643182"/>
            <a:ext cx="7467600" cy="1143000"/>
          </a:xfrm>
        </p:spPr>
        <p:txBody>
          <a:bodyPr>
            <a:normAutofit/>
          </a:bodyPr>
          <a:lstStyle/>
          <a:p>
            <a:r>
              <a:rPr lang="kk-KZ" sz="4400" dirty="0" smtClean="0">
                <a:solidFill>
                  <a:srgbClr val="FF0000"/>
                </a:solidFill>
              </a:rPr>
              <a:t>Назарларыңызға рахмет!</a:t>
            </a:r>
            <a:endParaRPr lang="ru-RU" sz="4400" dirty="0">
              <a:solidFill>
                <a:srgbClr val="FF000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4419</TotalTime>
  <Words>1130</Words>
  <Application>Microsoft Office PowerPoint</Application>
  <PresentationFormat>Экран (4:3)</PresentationFormat>
  <Paragraphs>102</Paragraphs>
  <Slides>26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Эркер</vt:lpstr>
      <vt:lpstr>Мәдениеттану пәні бойынша 4 – дәріс Мәдениет анатомиясының сипаты  </vt:lpstr>
      <vt:lpstr>Мәдениет анатомиясы</vt:lpstr>
      <vt:lpstr>Слайд 3</vt:lpstr>
      <vt:lpstr>Мәдениет типтері  </vt:lpstr>
      <vt:lpstr> Батыс мәдениеті : </vt:lpstr>
      <vt:lpstr>Слайд 6</vt:lpstr>
      <vt:lpstr>Батыс мәдени типі  </vt:lpstr>
      <vt:lpstr> Батыс мәдениеті   </vt:lpstr>
      <vt:lpstr>Слайд 9</vt:lpstr>
      <vt:lpstr>Шығыс мәдени типі  </vt:lpstr>
      <vt:lpstr>Слайд 11</vt:lpstr>
      <vt:lpstr>Слайд 12</vt:lpstr>
      <vt:lpstr>       Тарихи типология  </vt:lpstr>
      <vt:lpstr>Өркениеттің үш толқыны  </vt:lpstr>
      <vt:lpstr>Өркениеттің үш толқыны  </vt:lpstr>
      <vt:lpstr>Слайд 16</vt:lpstr>
      <vt:lpstr>Хантингтон тұжырымы  </vt:lpstr>
      <vt:lpstr>Слайд 18</vt:lpstr>
      <vt:lpstr>2.Мәдениет формалалары </vt:lpstr>
      <vt:lpstr>Слайд 20</vt:lpstr>
      <vt:lpstr>Слайд 21</vt:lpstr>
      <vt:lpstr>Слайд 22</vt:lpstr>
      <vt:lpstr>Слайд 23</vt:lpstr>
      <vt:lpstr>Слайд 24</vt:lpstr>
      <vt:lpstr>Слайд 25</vt:lpstr>
      <vt:lpstr>Назарларыңызға рахмет!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Ұлы жібек жолы және ортағасырлық  мәдениет</dc:title>
  <dc:creator>admin</dc:creator>
  <cp:lastModifiedBy>Lenovo</cp:lastModifiedBy>
  <cp:revision>301</cp:revision>
  <dcterms:created xsi:type="dcterms:W3CDTF">2020-03-25T09:58:46Z</dcterms:created>
  <dcterms:modified xsi:type="dcterms:W3CDTF">2024-10-01T05:45:25Z</dcterms:modified>
</cp:coreProperties>
</file>